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6"/>
  </p:notesMasterIdLst>
  <p:handoutMasterIdLst>
    <p:handoutMasterId r:id="rId37"/>
  </p:handoutMasterIdLst>
  <p:sldIdLst>
    <p:sldId id="256" r:id="rId2"/>
    <p:sldId id="257" r:id="rId3"/>
    <p:sldId id="302" r:id="rId4"/>
    <p:sldId id="258" r:id="rId5"/>
    <p:sldId id="259" r:id="rId6"/>
    <p:sldId id="303" r:id="rId7"/>
    <p:sldId id="260" r:id="rId8"/>
    <p:sldId id="261" r:id="rId9"/>
    <p:sldId id="305" r:id="rId10"/>
    <p:sldId id="263" r:id="rId11"/>
    <p:sldId id="304" r:id="rId12"/>
    <p:sldId id="307" r:id="rId13"/>
    <p:sldId id="308" r:id="rId14"/>
    <p:sldId id="311" r:id="rId15"/>
    <p:sldId id="312" r:id="rId16"/>
    <p:sldId id="313" r:id="rId17"/>
    <p:sldId id="314" r:id="rId18"/>
    <p:sldId id="315" r:id="rId19"/>
    <p:sldId id="276" r:id="rId20"/>
    <p:sldId id="277" r:id="rId21"/>
    <p:sldId id="279" r:id="rId22"/>
    <p:sldId id="280" r:id="rId23"/>
    <p:sldId id="282" r:id="rId24"/>
    <p:sldId id="286" r:id="rId25"/>
    <p:sldId id="285" r:id="rId26"/>
    <p:sldId id="266" r:id="rId27"/>
    <p:sldId id="316" r:id="rId28"/>
    <p:sldId id="267" r:id="rId29"/>
    <p:sldId id="293" r:id="rId30"/>
    <p:sldId id="294" r:id="rId31"/>
    <p:sldId id="317" r:id="rId32"/>
    <p:sldId id="297" r:id="rId33"/>
    <p:sldId id="298" r:id="rId34"/>
    <p:sldId id="318"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4436" autoAdjust="0"/>
  </p:normalViewPr>
  <p:slideViewPr>
    <p:cSldViewPr>
      <p:cViewPr varScale="1">
        <p:scale>
          <a:sx n="74" d="100"/>
          <a:sy n="74" d="100"/>
        </p:scale>
        <p:origin x="-10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110735-AA72-4A75-BAE8-7537C591F8B1}" type="datetimeFigureOut">
              <a:rPr lang="en-US"/>
              <a:pPr>
                <a:defRPr/>
              </a:pPr>
              <a:t>11/4/2013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ADC266-AA40-44EB-8AD0-81CA2D20BF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2F75138-C024-44FA-B30E-069BA392FC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DD2C889-113A-4E04-A532-2BDA27732B7D}"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C7C83C2-5E4E-4D22-87BE-A5F0C5CF0558}" type="slidenum">
              <a:rPr lang="en-US" smtClean="0"/>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DE34303-B34F-451F-B9BC-375AE49C4F6E}" type="slidenum">
              <a:rPr lang="en-US" sz="1200">
                <a:latin typeface="Arial" charset="0"/>
              </a:rPr>
              <a:pPr algn="r" eaLnBrk="1" hangingPunct="1"/>
              <a:t>11</a:t>
            </a:fld>
            <a:endParaRPr 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B9A2D98-CC71-4591-BF6E-2CB4CFF6D82A}" type="slidenum">
              <a:rPr lang="en-US" sz="1200">
                <a:latin typeface="Arial" charset="0"/>
              </a:rPr>
              <a:pPr algn="r" eaLnBrk="1" hangingPunct="1"/>
              <a:t>12</a:t>
            </a:fld>
            <a:endParaRPr lang="en-US" sz="120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9804AC-19F4-478F-9969-BAF847A2EBB4}" type="slidenum">
              <a:rPr lang="en-US" sz="1200">
                <a:latin typeface="Arial" charset="0"/>
              </a:rPr>
              <a:pPr algn="r" eaLnBrk="1" hangingPunct="1"/>
              <a:t>13</a:t>
            </a:fld>
            <a:endParaRPr 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111BB4A-956F-4358-A27E-B34FB83C934A}" type="slidenum">
              <a:rPr lang="en-US" sz="1200">
                <a:latin typeface="Arial" charset="0"/>
              </a:rPr>
              <a:pPr algn="r" eaLnBrk="1" hangingPunct="1"/>
              <a:t>14</a:t>
            </a:fld>
            <a:endParaRPr 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E2C7170-8B0A-44A7-B152-CC4A711B3DD2}" type="slidenum">
              <a:rPr lang="en-US" sz="1200">
                <a:latin typeface="Arial" charset="0"/>
              </a:rPr>
              <a:pPr algn="r" eaLnBrk="1" hangingPunct="1"/>
              <a:t>15</a:t>
            </a:fld>
            <a:endParaRPr lang="en-US" sz="12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13BD83E-DE5C-4952-B2BE-512A5BA65DFD}" type="slidenum">
              <a:rPr lang="en-US" sz="1200">
                <a:latin typeface="Arial" charset="0"/>
              </a:rPr>
              <a:pPr algn="r" eaLnBrk="1" hangingPunct="1"/>
              <a:t>16</a:t>
            </a:fld>
            <a:endParaRPr lang="en-US" sz="12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1FDD94C-3C58-4DB7-BE7C-51E88A602DFE}" type="slidenum">
              <a:rPr lang="en-US" sz="1200">
                <a:latin typeface="Arial" charset="0"/>
              </a:rPr>
              <a:pPr algn="r" eaLnBrk="1" hangingPunct="1"/>
              <a:t>17</a:t>
            </a:fld>
            <a:endParaRPr lang="en-US" sz="12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2E80032-8BF0-4E0D-8C1C-3FBF7ADFF62D}" type="slidenum">
              <a:rPr lang="en-US" sz="1200">
                <a:latin typeface="Arial" charset="0"/>
              </a:rPr>
              <a:pPr algn="r" eaLnBrk="1" hangingPunct="1"/>
              <a:t>18</a:t>
            </a:fld>
            <a:endParaRPr lang="en-US"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056F48B-D986-476B-B854-B19E7D0B62CE}" type="slidenum">
              <a:rPr lang="en-US" smtClean="0"/>
              <a:pPr/>
              <a:t>19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5C2E2A3-274F-4588-93A2-465FBCCC64C3}" type="slidenum">
              <a:rPr lang="en-US" smtClean="0"/>
              <a:pPr/>
              <a:t>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D6470B-FF48-4D4C-B8FE-68FB07D6339C}" type="slidenum">
              <a:rPr lang="en-US" smtClean="0"/>
              <a:pPr/>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8A0D2AE-BF05-40A1-9A79-DB42BE0A2DEA}" type="slidenum">
              <a:rPr lang="en-US" smtClean="0"/>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E241270-DB36-4258-8C9C-B4B06B79BFA0}" type="slidenum">
              <a:rPr lang="en-US" smtClean="0"/>
              <a:pPr/>
              <a:t>22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FDC9E6C-B519-4D9C-86B6-7E42DE755B61}" type="slidenum">
              <a:rPr lang="en-US" smtClean="0"/>
              <a:pPr/>
              <a:t>23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D1917A6-FC05-44CC-B650-4EE19B907128}" type="slidenum">
              <a:rPr lang="en-US" smtClean="0"/>
              <a:pPr/>
              <a:t>24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E87BA6D-FF10-44BA-A1AA-C5757EAE9300}" type="slidenum">
              <a:rPr lang="en-US" smtClean="0"/>
              <a:pPr/>
              <a:t>25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611D0F4-D3C9-4995-95E6-7DD6BC8B173B}" type="slidenum">
              <a:rPr lang="en-US"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B767326-748E-4AEF-BE8A-6ADDE99737D2}" type="slidenum">
              <a:rPr lang="en-US" sz="1200">
                <a:latin typeface="Arial" charset="0"/>
              </a:rPr>
              <a:pPr algn="r" eaLnBrk="1" hangingPunct="1"/>
              <a:t>27</a:t>
            </a:fld>
            <a:endParaRPr 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4E23373-851F-4555-AA8B-90EC3A0E472F}" type="slidenum">
              <a:rPr lang="en-US" smtClean="0"/>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E134DAB-A61D-4CDF-AA17-75987B654BC6}" type="slidenum">
              <a:rPr lang="en-US" smtClean="0"/>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AB84D9D-1D70-40CF-BFE8-4F0A689322A4}" type="slidenum">
              <a:rPr lang="en-US" sz="1200">
                <a:latin typeface="Arial" charset="0"/>
              </a:rPr>
              <a:pPr algn="r" eaLnBrk="1" hangingPunct="1"/>
              <a:t>3</a:t>
            </a:fld>
            <a:endParaRPr lang="en-US" sz="120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AFC4404-6131-43FF-9B8B-123F731EFC10}" type="slidenum">
              <a:rPr lang="en-US" smtClean="0"/>
              <a:pPr/>
              <a:t>30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C66FDCE-7E88-4F1C-B781-006E531A0113}" type="slidenum">
              <a:rPr lang="en-US" smtClean="0"/>
              <a:pPr/>
              <a:t>32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5DF73AE-09EB-4F6D-90D8-6C5E68AB46B5}" type="slidenum">
              <a:rPr lang="en-US" smtClean="0"/>
              <a:pPr/>
              <a:t>33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968DBED-7E1F-4113-9776-1127C0E62BE5}" type="slidenum">
              <a:rPr lang="en-US" smtClean="0"/>
              <a:pPr/>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9546F7E-4980-4564-A868-F165A058C24E}" type="slidenum">
              <a:rPr lang="en-US" smtClean="0"/>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1B73341-F566-4307-A591-CFD81A944E3D}" type="slidenum">
              <a:rPr lang="en-US" sz="1200">
                <a:latin typeface="Arial" charset="0"/>
              </a:rPr>
              <a:pPr algn="r" eaLnBrk="1" hangingPunct="1"/>
              <a:t>6</a:t>
            </a:fld>
            <a:endParaRPr lang="en-US"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54F7639-ACFA-4A0C-A61E-FE238DBAE20F}" type="slidenum">
              <a:rPr lang="en-US" smtClean="0"/>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0630519-99B1-4300-A357-D247ABC707D2}" type="slidenum">
              <a:rPr lang="en-US" smtClean="0"/>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5E6F66C-D109-4BAF-86F7-B981509CE27E}" type="slidenum">
              <a:rPr lang="en-US" sz="1200">
                <a:latin typeface="Arial" charset="0"/>
              </a:rPr>
              <a:pPr algn="r" eaLnBrk="1" hangingPunct="1"/>
              <a:t>9</a:t>
            </a:fld>
            <a:endParaRPr lang="en-US" sz="120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Senses TTL cop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542296-977A-4A96-A04C-EF2BBFFC47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3DF768-D2DF-4904-ADA4-CA8C838734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6047D51-30BC-44B1-9000-DBD2675E24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62050" y="6243638"/>
            <a:ext cx="19050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657600" y="6243638"/>
            <a:ext cx="2895600" cy="4572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AC99ABF7-5B75-4513-A5CE-3C9DF6F6307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FC753837-F086-4D77-959D-A5E88ED608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A62D44-2FAE-45F5-B3FC-CAF85D7FD7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109791-0064-467C-8DF0-39759BB666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8DC0ADE-DFC1-4AED-9EFA-6C17C7CC50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04270F-4F38-4F42-BF08-6269004524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40CE808-2A31-415A-929B-0B1D1676E3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A4D430E-94CF-4DEC-A229-76C2AC617D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5BF0B3-AA64-4B2F-8CC1-F7F047479B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62E912-EB37-447D-BEEB-3570E6B517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enses.jpg"/>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52400" y="271463"/>
            <a:ext cx="8763000" cy="9144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219200"/>
            <a:ext cx="8229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ct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14600"/>
            <a:ext cx="7772400" cy="841375"/>
          </a:xfrm>
        </p:spPr>
        <p:txBody>
          <a:bodyPr/>
          <a:lstStyle/>
          <a:p>
            <a:pPr eaLnBrk="1" fontAlgn="auto" hangingPunct="1">
              <a:spcAft>
                <a:spcPts val="0"/>
              </a:spcAft>
              <a:defRPr/>
            </a:pPr>
            <a:r>
              <a:rPr lang="en-US" dirty="0" smtClean="0"/>
              <a:t>Introduction to Health Science</a:t>
            </a:r>
          </a:p>
        </p:txBody>
      </p:sp>
      <p:sp>
        <p:nvSpPr>
          <p:cNvPr id="2051" name="Rectangle 3"/>
          <p:cNvSpPr>
            <a:spLocks noGrp="1" noChangeArrowheads="1"/>
          </p:cNvSpPr>
          <p:nvPr>
            <p:ph type="subTitle" idx="1"/>
          </p:nvPr>
        </p:nvSpPr>
        <p:spPr>
          <a:xfrm>
            <a:off x="228600" y="3124200"/>
            <a:ext cx="4572000" cy="838200"/>
          </a:xfrm>
        </p:spPr>
        <p:txBody>
          <a:bodyPr/>
          <a:lstStyle/>
          <a:p>
            <a:pPr eaLnBrk="1" fontAlgn="auto" hangingPunct="1">
              <a:spcAft>
                <a:spcPts val="0"/>
              </a:spcAft>
              <a:buFont typeface="Arial" pitchFamily="34" charset="0"/>
              <a:buNone/>
              <a:defRPr/>
            </a:pPr>
            <a:r>
              <a:rPr lang="en-US" dirty="0" smtClean="0"/>
              <a:t>Special Senses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master-ear"/>
          <p:cNvPicPr>
            <a:picLocks noGrp="1" noChangeAspect="1" noChangeArrowheads="1"/>
          </p:cNvPicPr>
          <p:nvPr>
            <p:ph/>
          </p:nvPr>
        </p:nvPicPr>
        <p:blipFill>
          <a:blip r:embed="rId3" cstate="print"/>
          <a:srcRect/>
          <a:stretch>
            <a:fillRect/>
          </a:stretch>
        </p:blipFill>
        <p:spPr bwMode="auto">
          <a:xfrm>
            <a:off x="1752600" y="1066800"/>
            <a:ext cx="6096000" cy="550068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sz="4000" dirty="0" smtClean="0">
                <a:effectLst>
                  <a:outerShdw blurRad="38100" dist="38100" dir="2700000" algn="tl">
                    <a:srgbClr val="C0C0C0"/>
                  </a:outerShdw>
                </a:effectLst>
              </a:rPr>
              <a:t>Outer Ear</a:t>
            </a:r>
          </a:p>
        </p:txBody>
      </p:sp>
      <p:sp>
        <p:nvSpPr>
          <p:cNvPr id="36867" name="Rectangle 3"/>
          <p:cNvSpPr>
            <a:spLocks noGrp="1" noChangeArrowheads="1"/>
          </p:cNvSpPr>
          <p:nvPr>
            <p:ph idx="4294967295"/>
          </p:nvPr>
        </p:nvSpPr>
        <p:spPr/>
        <p:txBody>
          <a:bodyPr wrap="square" numCol="1" anchor="t" anchorCtr="0" compatLnSpc="1">
            <a:prstTxWarp prst="textNoShape">
              <a:avLst/>
            </a:prstTxWarp>
            <a:normAutofit fontScale="92500"/>
          </a:bodyPr>
          <a:lstStyle/>
          <a:p>
            <a:pPr eaLnBrk="1" hangingPunct="1">
              <a:defRPr/>
            </a:pPr>
            <a:r>
              <a:rPr lang="en-US" dirty="0" smtClean="0">
                <a:effectLst>
                  <a:outerShdw blurRad="38100" dist="38100" dir="2700000" algn="tl">
                    <a:srgbClr val="C0C0C0"/>
                  </a:outerShdw>
                </a:effectLst>
              </a:rPr>
              <a:t>Auricle</a:t>
            </a:r>
          </a:p>
          <a:p>
            <a:pPr lvl="1" eaLnBrk="1" hangingPunct="1">
              <a:defRPr/>
            </a:pPr>
            <a:r>
              <a:rPr lang="en-US" dirty="0" smtClean="0">
                <a:effectLst>
                  <a:outerShdw blurRad="38100" dist="38100" dir="2700000" algn="tl">
                    <a:srgbClr val="C0C0C0"/>
                  </a:outerShdw>
                </a:effectLst>
              </a:rPr>
              <a:t>The visible portion of the ear on the side of the head.</a:t>
            </a:r>
          </a:p>
          <a:p>
            <a:pPr lvl="1" eaLnBrk="1" hangingPunct="1">
              <a:defRPr/>
            </a:pPr>
            <a:r>
              <a:rPr lang="en-US" dirty="0" smtClean="0">
                <a:effectLst>
                  <a:outerShdw blurRad="38100" dist="38100" dir="2700000" algn="tl">
                    <a:srgbClr val="C0C0C0"/>
                  </a:outerShdw>
                </a:effectLst>
              </a:rPr>
              <a:t>Composed of cartilage </a:t>
            </a:r>
            <a:endParaRPr lang="en-US" dirty="0">
              <a:effectLst>
                <a:outerShdw blurRad="38100" dist="38100" dir="2700000" algn="tl">
                  <a:srgbClr val="C0C0C0"/>
                </a:outerShdw>
              </a:effectLst>
            </a:endParaRPr>
          </a:p>
          <a:p>
            <a:pPr lvl="1" eaLnBrk="1" hangingPunct="1">
              <a:defRPr/>
            </a:pPr>
            <a:r>
              <a:rPr lang="en-US" dirty="0" smtClean="0">
                <a:effectLst>
                  <a:outerShdw blurRad="38100" dist="38100" dir="2700000" algn="tl">
                    <a:srgbClr val="C0C0C0"/>
                  </a:outerShdw>
                </a:effectLst>
              </a:rPr>
              <a:t>Captures the sound waves from the environment and directs them toward the auditory canal.</a:t>
            </a:r>
          </a:p>
          <a:p>
            <a:pPr eaLnBrk="1" hangingPunct="1">
              <a:defRPr/>
            </a:pPr>
            <a:r>
              <a:rPr lang="en-US" dirty="0" smtClean="0">
                <a:effectLst>
                  <a:outerShdw blurRad="38100" dist="38100" dir="2700000" algn="tl">
                    <a:srgbClr val="C0C0C0"/>
                  </a:outerShdw>
                </a:effectLst>
              </a:rPr>
              <a:t>Auditory Canal</a:t>
            </a:r>
          </a:p>
          <a:p>
            <a:pPr lvl="1" eaLnBrk="1" hangingPunct="1">
              <a:defRPr/>
            </a:pPr>
            <a:r>
              <a:rPr lang="en-US" dirty="0" smtClean="0">
                <a:effectLst>
                  <a:outerShdw blurRad="38100" dist="38100" dir="2700000" algn="tl">
                    <a:srgbClr val="C0C0C0"/>
                  </a:outerShdw>
                </a:effectLst>
              </a:rPr>
              <a:t>Tube lined with hair and wax.</a:t>
            </a:r>
          </a:p>
          <a:p>
            <a:pPr lvl="1" eaLnBrk="1" hangingPunct="1">
              <a:defRPr/>
            </a:pPr>
            <a:r>
              <a:rPr lang="en-US" dirty="0" smtClean="0">
                <a:effectLst>
                  <a:outerShdw blurRad="38100" dist="38100" dir="2700000" algn="tl">
                    <a:srgbClr val="C0C0C0"/>
                  </a:outerShdw>
                </a:effectLst>
              </a:rPr>
              <a:t>Assists in the passage of sound waves to the middle ear.</a:t>
            </a:r>
          </a:p>
          <a:p>
            <a:pPr lvl="1" eaLnBrk="1" hangingPunct="1">
              <a:defRPr/>
            </a:pPr>
            <a:r>
              <a:rPr lang="en-US" dirty="0" smtClean="0">
                <a:effectLst>
                  <a:outerShdw blurRad="38100" dist="38100" dir="2700000" algn="tl">
                    <a:srgbClr val="C0C0C0"/>
                  </a:outerShdw>
                </a:effectLst>
              </a:rPr>
              <a:t>Provides protection for the ear as particles, debris and dust are trapped by the hair and wax.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outer_ear"/>
          <p:cNvPicPr>
            <a:picLocks noGrp="1" noChangeAspect="1" noChangeArrowheads="1"/>
          </p:cNvPicPr>
          <p:nvPr>
            <p:ph idx="4294967295"/>
          </p:nvPr>
        </p:nvPicPr>
        <p:blipFill>
          <a:blip r:embed="rId3" cstate="print"/>
          <a:srcRect/>
          <a:stretch>
            <a:fillRect/>
          </a:stretch>
        </p:blipFill>
        <p:spPr bwMode="auto">
          <a:xfrm>
            <a:off x="533400" y="1066800"/>
            <a:ext cx="8072438" cy="5410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dirty="0" smtClean="0">
                <a:effectLst>
                  <a:outerShdw blurRad="38100" dist="38100" dir="2700000" algn="tl">
                    <a:srgbClr val="C0C0C0"/>
                  </a:outerShdw>
                </a:effectLst>
              </a:rPr>
              <a:t>Middle Ear</a:t>
            </a:r>
          </a:p>
        </p:txBody>
      </p:sp>
      <p:sp>
        <p:nvSpPr>
          <p:cNvPr id="44035" name="Rectangle 3"/>
          <p:cNvSpPr>
            <a:spLocks noGrp="1" noChangeArrowheads="1"/>
          </p:cNvSpPr>
          <p:nvPr>
            <p:ph idx="4294967295"/>
          </p:nvPr>
        </p:nvSpPr>
        <p:spPr/>
        <p:txBody>
          <a:bodyPr wrap="square" numCol="1" anchor="t" anchorCtr="0" compatLnSpc="1">
            <a:prstTxWarp prst="textNoShape">
              <a:avLst/>
            </a:prstTxWarp>
            <a:normAutofit fontScale="92500" lnSpcReduction="20000"/>
          </a:bodyPr>
          <a:lstStyle/>
          <a:p>
            <a:pPr eaLnBrk="1" hangingPunct="1">
              <a:defRPr/>
            </a:pPr>
            <a:r>
              <a:rPr lang="en-US" dirty="0" smtClean="0">
                <a:effectLst>
                  <a:outerShdw blurRad="38100" dist="38100" dir="2700000" algn="tl">
                    <a:srgbClr val="C0C0C0"/>
                  </a:outerShdw>
                </a:effectLst>
              </a:rPr>
              <a:t>Tympanic Membrane</a:t>
            </a:r>
          </a:p>
          <a:p>
            <a:pPr lvl="1" eaLnBrk="1" hangingPunct="1">
              <a:defRPr/>
            </a:pPr>
            <a:r>
              <a:rPr lang="en-US" dirty="0" smtClean="0">
                <a:effectLst>
                  <a:outerShdw blurRad="38100" dist="38100" dir="2700000" algn="tl">
                    <a:srgbClr val="C0C0C0"/>
                  </a:outerShdw>
                </a:effectLst>
              </a:rPr>
              <a:t>Known as the eardrum, it is the first structure of the middle ear.</a:t>
            </a:r>
          </a:p>
          <a:p>
            <a:pPr lvl="1" eaLnBrk="1" hangingPunct="1">
              <a:defRPr/>
            </a:pPr>
            <a:r>
              <a:rPr lang="en-US" dirty="0" smtClean="0">
                <a:effectLst>
                  <a:outerShdw blurRad="38100" dist="38100" dir="2700000" algn="tl">
                    <a:srgbClr val="C0C0C0"/>
                  </a:outerShdw>
                </a:effectLst>
              </a:rPr>
              <a:t>It vibrates with the sound waves and passes the vibrations to the middle ear bones.</a:t>
            </a:r>
          </a:p>
          <a:p>
            <a:pPr eaLnBrk="1" hangingPunct="1">
              <a:defRPr/>
            </a:pPr>
            <a:r>
              <a:rPr lang="en-US" dirty="0" smtClean="0">
                <a:effectLst>
                  <a:outerShdw blurRad="38100" dist="38100" dir="2700000" algn="tl">
                    <a:srgbClr val="C0C0C0"/>
                  </a:outerShdw>
                </a:effectLst>
              </a:rPr>
              <a:t>Auditory </a:t>
            </a:r>
            <a:r>
              <a:rPr lang="en-US" dirty="0" err="1" smtClean="0">
                <a:effectLst>
                  <a:outerShdw blurRad="38100" dist="38100" dir="2700000" algn="tl">
                    <a:srgbClr val="C0C0C0"/>
                  </a:outerShdw>
                </a:effectLst>
              </a:rPr>
              <a:t>Ossicles</a:t>
            </a:r>
            <a:endParaRPr lang="en-US" dirty="0" smtClean="0">
              <a:effectLst>
                <a:outerShdw blurRad="38100" dist="38100" dir="2700000" algn="tl">
                  <a:srgbClr val="C0C0C0"/>
                </a:outerShdw>
              </a:effectLst>
            </a:endParaRPr>
          </a:p>
          <a:p>
            <a:pPr lvl="1" eaLnBrk="1" hangingPunct="1">
              <a:defRPr/>
            </a:pPr>
            <a:r>
              <a:rPr lang="en-US" dirty="0" smtClean="0">
                <a:effectLst>
                  <a:outerShdw blurRad="38100" dist="38100" dir="2700000" algn="tl">
                    <a:srgbClr val="C0C0C0"/>
                  </a:outerShdw>
                </a:effectLst>
              </a:rPr>
              <a:t>Three tiny bones in the middle ear that continue the passage of sound vibrations.</a:t>
            </a:r>
          </a:p>
          <a:p>
            <a:pPr lvl="1" eaLnBrk="1" hangingPunct="1">
              <a:defRPr/>
            </a:pPr>
            <a:r>
              <a:rPr lang="en-US" dirty="0" smtClean="0">
                <a:effectLst>
                  <a:outerShdw blurRad="38100" dist="38100" dir="2700000" algn="tl">
                    <a:srgbClr val="C0C0C0"/>
                  </a:outerShdw>
                </a:effectLst>
              </a:rPr>
              <a:t>They also amplify the vibrations twenty times.</a:t>
            </a:r>
          </a:p>
          <a:p>
            <a:pPr eaLnBrk="1" hangingPunct="1">
              <a:defRPr/>
            </a:pPr>
            <a:r>
              <a:rPr lang="en-US" dirty="0" smtClean="0">
                <a:effectLst>
                  <a:outerShdw blurRad="38100" dist="38100" dir="2700000" algn="tl">
                    <a:srgbClr val="C0C0C0"/>
                  </a:outerShdw>
                </a:effectLst>
              </a:rPr>
              <a:t>Eustachian Tube (auditory tube)</a:t>
            </a:r>
          </a:p>
          <a:p>
            <a:pPr lvl="1" eaLnBrk="1" hangingPunct="1">
              <a:defRPr/>
            </a:pPr>
            <a:r>
              <a:rPr lang="en-US" dirty="0" smtClean="0">
                <a:effectLst>
                  <a:outerShdw blurRad="38100" dist="38100" dir="2700000" algn="tl">
                    <a:srgbClr val="C0C0C0"/>
                  </a:outerShdw>
                </a:effectLst>
              </a:rPr>
              <a:t>Small tube extending from the middle ear into the throat.</a:t>
            </a:r>
          </a:p>
          <a:p>
            <a:pPr lvl="1" eaLnBrk="1" hangingPunct="1">
              <a:defRPr/>
            </a:pPr>
            <a:r>
              <a:rPr lang="en-US" dirty="0" smtClean="0">
                <a:effectLst>
                  <a:outerShdw blurRad="38100" dist="38100" dir="2700000" algn="tl">
                    <a:srgbClr val="C0C0C0"/>
                  </a:outerShdw>
                </a:effectLst>
              </a:rPr>
              <a:t>Helps to equalize pressure inside the ear.</a:t>
            </a:r>
          </a:p>
          <a:p>
            <a:pPr eaLnBrk="1" hangingPunct="1">
              <a:defRPr/>
            </a:pPr>
            <a:endParaRPr lang="en-US"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ear"/>
          <p:cNvPicPr>
            <a:picLocks noGrp="1" noChangeAspect="1" noChangeArrowheads="1"/>
          </p:cNvPicPr>
          <p:nvPr>
            <p:ph idx="4294967295"/>
          </p:nvPr>
        </p:nvPicPr>
        <p:blipFill>
          <a:blip r:embed="rId3" cstate="print"/>
          <a:srcRect/>
          <a:stretch>
            <a:fillRect/>
          </a:stretch>
        </p:blipFill>
        <p:spPr bwMode="auto">
          <a:xfrm>
            <a:off x="609600" y="1066800"/>
            <a:ext cx="7315200" cy="54864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Inner Ear</a:t>
            </a:r>
          </a:p>
        </p:txBody>
      </p:sp>
      <p:sp>
        <p:nvSpPr>
          <p:cNvPr id="51203" name="Rectangle 3"/>
          <p:cNvSpPr>
            <a:spLocks noGrp="1" noChangeArrowheads="1"/>
          </p:cNvSpPr>
          <p:nvPr>
            <p:ph idx="4294967295"/>
          </p:nvPr>
        </p:nvSpPr>
        <p:spPr/>
        <p:txBody>
          <a:bodyPr/>
          <a:lstStyle/>
          <a:p>
            <a:pPr eaLnBrk="1" fontAlgn="auto" hangingPunct="1">
              <a:spcAft>
                <a:spcPts val="0"/>
              </a:spcAft>
              <a:defRPr/>
            </a:pPr>
            <a:r>
              <a:rPr lang="en-US" dirty="0" smtClean="0"/>
              <a:t>Cochlea</a:t>
            </a:r>
          </a:p>
          <a:p>
            <a:pPr lvl="1" eaLnBrk="1" fontAlgn="auto" hangingPunct="1">
              <a:spcAft>
                <a:spcPts val="0"/>
              </a:spcAft>
              <a:defRPr/>
            </a:pPr>
            <a:r>
              <a:rPr lang="en-US" dirty="0" smtClean="0"/>
              <a:t>Snail shaped structure composed of a series of membrane-lined fluid-filled canals that continue to pass along the sound vibrations.</a:t>
            </a:r>
          </a:p>
          <a:p>
            <a:pPr lvl="1" eaLnBrk="1" fontAlgn="auto" hangingPunct="1">
              <a:spcAft>
                <a:spcPts val="0"/>
              </a:spcAft>
              <a:defRPr/>
            </a:pPr>
            <a:r>
              <a:rPr lang="en-US" dirty="0" smtClean="0"/>
              <a:t>The sound vibrations eventually reach a specialized structure of the inner ear called the Organ of </a:t>
            </a:r>
            <a:r>
              <a:rPr lang="en-US" dirty="0" err="1" smtClean="0"/>
              <a:t>Corti</a:t>
            </a:r>
            <a:r>
              <a:rPr lang="en-US" dirty="0" smtClean="0"/>
              <a:t> where nerve impulses are generated.  The impulses are transmitted to the brain where they are interpreted.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art-wh3101_fig1a"/>
          <p:cNvPicPr>
            <a:picLocks noGrp="1" noChangeAspect="1" noChangeArrowheads="1"/>
          </p:cNvPicPr>
          <p:nvPr>
            <p:ph idx="4294967295"/>
          </p:nvPr>
        </p:nvPicPr>
        <p:blipFill>
          <a:blip r:embed="rId3" cstate="print"/>
          <a:srcRect/>
          <a:stretch>
            <a:fillRect/>
          </a:stretch>
        </p:blipFill>
        <p:spPr bwMode="auto">
          <a:xfrm>
            <a:off x="1219200" y="1157288"/>
            <a:ext cx="7162800" cy="52927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Vision</a:t>
            </a:r>
          </a:p>
        </p:txBody>
      </p:sp>
      <p:sp>
        <p:nvSpPr>
          <p:cNvPr id="26627" name="Rectangle 3"/>
          <p:cNvSpPr>
            <a:spLocks noGrp="1" noChangeArrowheads="1"/>
          </p:cNvSpPr>
          <p:nvPr>
            <p:ph idx="4294967295"/>
          </p:nvPr>
        </p:nvSpPr>
        <p:spPr/>
        <p:txBody>
          <a:bodyPr/>
          <a:lstStyle/>
          <a:p>
            <a:pPr eaLnBrk="1" fontAlgn="auto" hangingPunct="1">
              <a:lnSpc>
                <a:spcPct val="90000"/>
              </a:lnSpc>
              <a:spcAft>
                <a:spcPts val="0"/>
              </a:spcAft>
              <a:buFont typeface="Arial" pitchFamily="34" charset="0"/>
              <a:buChar char="•"/>
              <a:defRPr/>
            </a:pPr>
            <a:r>
              <a:rPr lang="en-US" dirty="0" smtClean="0"/>
              <a:t>The sense organs that respond to light are the eyes.  </a:t>
            </a:r>
          </a:p>
          <a:p>
            <a:pPr eaLnBrk="1" fontAlgn="auto" hangingPunct="1">
              <a:lnSpc>
                <a:spcPct val="90000"/>
              </a:lnSpc>
              <a:spcAft>
                <a:spcPts val="0"/>
              </a:spcAft>
              <a:buFont typeface="Arial" pitchFamily="34" charset="0"/>
              <a:buChar char="•"/>
              <a:defRPr/>
            </a:pPr>
            <a:r>
              <a:rPr lang="en-US" dirty="0" smtClean="0"/>
              <a:t>The light waves travel through the eyes until they reach the back of the eye called the retina where nerve impulses are generated by specialized cells that are sensitive to light (photoreceptors).  </a:t>
            </a:r>
          </a:p>
          <a:p>
            <a:pPr eaLnBrk="1" fontAlgn="auto" hangingPunct="1">
              <a:lnSpc>
                <a:spcPct val="90000"/>
              </a:lnSpc>
              <a:spcAft>
                <a:spcPts val="0"/>
              </a:spcAft>
              <a:buFont typeface="Arial" pitchFamily="34" charset="0"/>
              <a:buChar char="•"/>
              <a:defRPr/>
            </a:pPr>
            <a:r>
              <a:rPr lang="en-US" dirty="0" smtClean="0"/>
              <a:t>The impulses travel to the brain where they are interpreted as visual images and provide much information about the external world.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untitled"/>
          <p:cNvPicPr>
            <a:picLocks noGrp="1" noChangeAspect="1" noChangeArrowheads="1"/>
          </p:cNvPicPr>
          <p:nvPr>
            <p:ph idx="4294967295"/>
          </p:nvPr>
        </p:nvPicPr>
        <p:blipFill>
          <a:blip r:embed="rId3" cstate="print"/>
          <a:srcRect/>
          <a:stretch>
            <a:fillRect/>
          </a:stretch>
        </p:blipFill>
        <p:spPr bwMode="auto">
          <a:xfrm>
            <a:off x="1066800" y="1066800"/>
            <a:ext cx="7010400" cy="560863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Eye</a:t>
            </a:r>
          </a:p>
        </p:txBody>
      </p:sp>
      <p:sp>
        <p:nvSpPr>
          <p:cNvPr id="56323" name="Rectangle 3"/>
          <p:cNvSpPr>
            <a:spLocks noGrp="1" noChangeArrowheads="1"/>
          </p:cNvSpPr>
          <p:nvPr>
            <p:ph idx="1"/>
          </p:nvPr>
        </p:nvSpPr>
        <p:spPr/>
        <p:txBody>
          <a:bodyPr wrap="square" numCol="1" anchor="t" anchorCtr="0" compatLnSpc="1">
            <a:prstTxWarp prst="textNoShape">
              <a:avLst/>
            </a:prstTxWarp>
          </a:bodyPr>
          <a:lstStyle/>
          <a:p>
            <a:pPr eaLnBrk="1" hangingPunct="1">
              <a:defRPr/>
            </a:pPr>
            <a:r>
              <a:rPr lang="en-US" dirty="0" smtClean="0">
                <a:effectLst>
                  <a:outerShdw blurRad="38100" dist="38100" dir="2700000" algn="tl">
                    <a:srgbClr val="C0C0C0"/>
                  </a:outerShdw>
                </a:effectLst>
              </a:rPr>
              <a:t>Eyelid</a:t>
            </a:r>
          </a:p>
          <a:p>
            <a:pPr lvl="1" eaLnBrk="1" hangingPunct="1">
              <a:defRPr/>
            </a:pPr>
            <a:r>
              <a:rPr lang="en-US" dirty="0" smtClean="0">
                <a:effectLst>
                  <a:outerShdw blurRad="38100" dist="38100" dir="2700000" algn="tl">
                    <a:srgbClr val="C0C0C0"/>
                  </a:outerShdw>
                </a:effectLst>
              </a:rPr>
              <a:t>Structures composed of skin, muscles, and lashes</a:t>
            </a:r>
          </a:p>
          <a:p>
            <a:pPr lvl="1" eaLnBrk="1" hangingPunct="1">
              <a:defRPr/>
            </a:pPr>
            <a:r>
              <a:rPr lang="en-US" dirty="0" smtClean="0">
                <a:effectLst>
                  <a:outerShdw blurRad="38100" dist="38100" dir="2700000" algn="tl">
                    <a:srgbClr val="C0C0C0"/>
                  </a:outerShdw>
                </a:effectLst>
              </a:rPr>
              <a:t>Protect the eye from foreign objects by the blink reflex.</a:t>
            </a:r>
          </a:p>
          <a:p>
            <a:pPr lvl="1" eaLnBrk="1" hangingPunct="1">
              <a:defRPr/>
            </a:pPr>
            <a:r>
              <a:rPr lang="en-US" dirty="0" smtClean="0">
                <a:effectLst>
                  <a:outerShdw blurRad="38100" dist="38100" dir="2700000" algn="tl">
                    <a:srgbClr val="C0C0C0"/>
                  </a:outerShdw>
                </a:effectLst>
              </a:rPr>
              <a:t>Moves tears along the surface of the eyeball to keep the eyeball moist.</a:t>
            </a:r>
          </a:p>
          <a:p>
            <a:pPr eaLnBrk="1" hangingPunct="1">
              <a:defRPr/>
            </a:pPr>
            <a:r>
              <a:rPr lang="en-US" dirty="0" smtClean="0">
                <a:effectLst>
                  <a:outerShdw blurRad="38100" dist="38100" dir="2700000" algn="tl">
                    <a:srgbClr val="C0C0C0"/>
                  </a:outerShdw>
                </a:effectLst>
              </a:rPr>
              <a:t>Conjunctiva</a:t>
            </a:r>
          </a:p>
          <a:p>
            <a:pPr lvl="1" eaLnBrk="1" hangingPunct="1">
              <a:defRPr/>
            </a:pPr>
            <a:r>
              <a:rPr lang="en-US" dirty="0" smtClean="0"/>
              <a:t>Membrane </a:t>
            </a:r>
            <a:r>
              <a:rPr lang="en-US" dirty="0"/>
              <a:t>lining the insides of the eyelids and </a:t>
            </a:r>
            <a:r>
              <a:rPr lang="en-US" dirty="0" smtClean="0"/>
              <a:t>eyeball.</a:t>
            </a:r>
          </a:p>
          <a:p>
            <a:pPr lvl="1" eaLnBrk="1" hangingPunct="1">
              <a:defRPr/>
            </a:pPr>
            <a:r>
              <a:rPr lang="en-US" dirty="0" smtClean="0"/>
              <a:t>Reduces </a:t>
            </a:r>
            <a:r>
              <a:rPr lang="en-US" dirty="0"/>
              <a:t>friction during blinking</a:t>
            </a:r>
          </a:p>
          <a:p>
            <a:pPr eaLnBrk="1" hangingPunct="1">
              <a:defRPr/>
            </a:pPr>
            <a:endParaRPr lang="en-US"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Description of the Special 	Senses</a:t>
            </a:r>
          </a:p>
        </p:txBody>
      </p:sp>
      <p:sp>
        <p:nvSpPr>
          <p:cNvPr id="8195" name="Rectangle 3"/>
          <p:cNvSpPr>
            <a:spLocks noGrp="1" noChangeArrowheads="1"/>
          </p:cNvSpPr>
          <p:nvPr>
            <p:ph idx="1"/>
          </p:nvPr>
        </p:nvSpPr>
        <p:spPr/>
        <p:txBody>
          <a:bodyPr wrap="square" numCol="1" anchor="t" anchorCtr="0" compatLnSpc="1">
            <a:prstTxWarp prst="textNoShape">
              <a:avLst/>
            </a:prstTxWarp>
          </a:bodyPr>
          <a:lstStyle/>
          <a:p>
            <a:pPr eaLnBrk="1" hangingPunct="1">
              <a:defRPr/>
            </a:pPr>
            <a:r>
              <a:rPr lang="en-US" dirty="0" smtClean="0">
                <a:effectLst>
                  <a:outerShdw blurRad="38100" dist="38100" dir="2700000" algn="tl">
                    <a:srgbClr val="C0C0C0"/>
                  </a:outerShdw>
                </a:effectLst>
              </a:rPr>
              <a:t>Smell</a:t>
            </a:r>
          </a:p>
          <a:p>
            <a:pPr lvl="1" eaLnBrk="1" hangingPunct="1">
              <a:defRPr/>
            </a:pPr>
            <a:r>
              <a:rPr lang="en-US" dirty="0" smtClean="0">
                <a:effectLst>
                  <a:outerShdw blurRad="38100" dist="38100" dir="2700000" algn="tl">
                    <a:srgbClr val="C0C0C0"/>
                  </a:outerShdw>
                </a:effectLst>
              </a:rPr>
              <a:t>Smell occurs when specialized cells in the nose (chemoreceptors) detect chemicals resulting in nerve impulses which are sent to the brain for interpretation.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4453-12596-42075-42118"/>
          <p:cNvPicPr>
            <a:picLocks noGrp="1" noChangeAspect="1" noChangeArrowheads="1"/>
          </p:cNvPicPr>
          <p:nvPr>
            <p:ph/>
          </p:nvPr>
        </p:nvPicPr>
        <p:blipFill>
          <a:blip r:embed="rId3" cstate="print"/>
          <a:srcRect/>
          <a:stretch>
            <a:fillRect/>
          </a:stretch>
        </p:blipFill>
        <p:spPr bwMode="auto">
          <a:xfrm>
            <a:off x="1524000" y="1066800"/>
            <a:ext cx="5715000" cy="53340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untitled"/>
          <p:cNvPicPr>
            <a:picLocks noGrp="1" noChangeAspect="1" noChangeArrowheads="1"/>
          </p:cNvPicPr>
          <p:nvPr>
            <p:ph/>
          </p:nvPr>
        </p:nvPicPr>
        <p:blipFill>
          <a:blip r:embed="rId3" cstate="print"/>
          <a:srcRect/>
          <a:stretch>
            <a:fillRect/>
          </a:stretch>
        </p:blipFill>
        <p:spPr bwMode="auto">
          <a:xfrm>
            <a:off x="1828800" y="457200"/>
            <a:ext cx="5072063" cy="59182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dirty="0" smtClean="0">
                <a:effectLst>
                  <a:outerShdw blurRad="38100" dist="38100" dir="2700000" algn="tl">
                    <a:srgbClr val="C0C0C0"/>
                  </a:outerShdw>
                </a:effectLst>
              </a:rPr>
              <a:t>Eye</a:t>
            </a:r>
          </a:p>
        </p:txBody>
      </p:sp>
      <p:sp>
        <p:nvSpPr>
          <p:cNvPr id="66563" name="Rectangle 3"/>
          <p:cNvSpPr>
            <a:spLocks noGrp="1" noChangeArrowheads="1"/>
          </p:cNvSpPr>
          <p:nvPr>
            <p:ph idx="1"/>
          </p:nvPr>
        </p:nvSpPr>
        <p:spPr/>
        <p:txBody>
          <a:bodyPr/>
          <a:lstStyle/>
          <a:p>
            <a:pPr eaLnBrk="1" fontAlgn="auto" hangingPunct="1">
              <a:spcAft>
                <a:spcPts val="0"/>
              </a:spcAft>
              <a:defRPr/>
            </a:pPr>
            <a:r>
              <a:rPr lang="en-US" dirty="0" smtClean="0"/>
              <a:t>Sclera</a:t>
            </a:r>
          </a:p>
          <a:p>
            <a:pPr lvl="1" eaLnBrk="1" fontAlgn="auto" hangingPunct="1">
              <a:spcAft>
                <a:spcPts val="0"/>
              </a:spcAft>
              <a:defRPr/>
            </a:pPr>
            <a:r>
              <a:rPr lang="en-US" dirty="0" smtClean="0"/>
              <a:t>The white part of the eye.</a:t>
            </a:r>
          </a:p>
          <a:p>
            <a:pPr lvl="1" eaLnBrk="1" fontAlgn="auto" hangingPunct="1">
              <a:spcAft>
                <a:spcPts val="0"/>
              </a:spcAft>
              <a:defRPr/>
            </a:pPr>
            <a:r>
              <a:rPr lang="en-US" dirty="0" smtClean="0"/>
              <a:t>Provides protection and shape to the eye.</a:t>
            </a:r>
          </a:p>
          <a:p>
            <a:pPr eaLnBrk="1" fontAlgn="auto" hangingPunct="1">
              <a:spcAft>
                <a:spcPts val="0"/>
              </a:spcAft>
              <a:defRPr/>
            </a:pPr>
            <a:r>
              <a:rPr lang="en-US" dirty="0" smtClean="0"/>
              <a:t>Cornea</a:t>
            </a:r>
          </a:p>
          <a:p>
            <a:pPr lvl="1" eaLnBrk="1" fontAlgn="auto" hangingPunct="1">
              <a:spcAft>
                <a:spcPts val="0"/>
              </a:spcAft>
              <a:defRPr/>
            </a:pPr>
            <a:r>
              <a:rPr lang="en-US" dirty="0"/>
              <a:t>The clear window of the front part of the eye.</a:t>
            </a:r>
          </a:p>
          <a:p>
            <a:pPr lvl="1" eaLnBrk="1" fontAlgn="auto" hangingPunct="1">
              <a:spcAft>
                <a:spcPts val="0"/>
              </a:spcAft>
              <a:defRPr/>
            </a:pPr>
            <a:r>
              <a:rPr lang="en-US" dirty="0"/>
              <a:t>Allows light waves to enter the eye.</a:t>
            </a:r>
          </a:p>
          <a:p>
            <a:pPr lvl="1" eaLnBrk="1" fontAlgn="auto" hangingPunct="1">
              <a:spcAft>
                <a:spcPts val="0"/>
              </a:spcAft>
              <a:defRPr/>
            </a:pPr>
            <a:r>
              <a:rPr lang="en-US" dirty="0"/>
              <a:t>Helps to bend the light waves </a:t>
            </a:r>
            <a:r>
              <a:rPr lang="en-US" dirty="0" smtClean="0"/>
              <a:t>on to </a:t>
            </a:r>
            <a:r>
              <a:rPr lang="en-US" dirty="0"/>
              <a:t>the back of the eye (retina)</a:t>
            </a:r>
          </a:p>
          <a:p>
            <a:pPr eaLnBrk="1" fontAlgn="auto" hangingPunct="1">
              <a:spcAft>
                <a:spcPts val="0"/>
              </a:spcAft>
              <a:defRPr/>
            </a:pPr>
            <a:endParaRPr lang="en-US" dirty="0" smtClean="0"/>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dirty="0" smtClean="0">
                <a:effectLst>
                  <a:outerShdw blurRad="38100" dist="38100" dir="2700000" algn="tl">
                    <a:srgbClr val="C0C0C0"/>
                  </a:outerShdw>
                </a:effectLst>
              </a:rPr>
              <a:t>Eye</a:t>
            </a:r>
          </a:p>
        </p:txBody>
      </p:sp>
      <p:sp>
        <p:nvSpPr>
          <p:cNvPr id="70659" name="Rectangle 3"/>
          <p:cNvSpPr>
            <a:spLocks noGrp="1" noChangeArrowheads="1"/>
          </p:cNvSpPr>
          <p:nvPr>
            <p:ph idx="1"/>
          </p:nvPr>
        </p:nvSpPr>
        <p:spPr/>
        <p:txBody>
          <a:bodyPr>
            <a:normAutofit fontScale="92500" lnSpcReduction="10000"/>
          </a:bodyPr>
          <a:lstStyle/>
          <a:p>
            <a:pPr eaLnBrk="1" fontAlgn="auto" hangingPunct="1">
              <a:spcAft>
                <a:spcPts val="0"/>
              </a:spcAft>
              <a:buFont typeface="Arial" pitchFamily="34" charset="0"/>
              <a:buChar char="•"/>
              <a:defRPr/>
            </a:pPr>
            <a:r>
              <a:rPr lang="en-US" dirty="0" smtClean="0"/>
              <a:t>Iris</a:t>
            </a:r>
          </a:p>
          <a:p>
            <a:pPr lvl="1" eaLnBrk="1" fontAlgn="auto" hangingPunct="1">
              <a:spcAft>
                <a:spcPts val="0"/>
              </a:spcAft>
              <a:defRPr/>
            </a:pPr>
            <a:r>
              <a:rPr lang="en-US" dirty="0" smtClean="0"/>
              <a:t>The colored portion of the eye which contains two sets of muscles.</a:t>
            </a:r>
          </a:p>
          <a:p>
            <a:pPr lvl="1" eaLnBrk="1" fontAlgn="auto" hangingPunct="1">
              <a:spcAft>
                <a:spcPts val="0"/>
              </a:spcAft>
              <a:defRPr/>
            </a:pPr>
            <a:r>
              <a:rPr lang="en-US" dirty="0" smtClean="0"/>
              <a:t>Regulates the size of the pupil to control the amount of light entering the eye.</a:t>
            </a:r>
          </a:p>
          <a:p>
            <a:pPr eaLnBrk="1" fontAlgn="auto" hangingPunct="1">
              <a:spcAft>
                <a:spcPts val="0"/>
              </a:spcAft>
              <a:defRPr/>
            </a:pPr>
            <a:r>
              <a:rPr lang="en-US" dirty="0" smtClean="0"/>
              <a:t>Pupil</a:t>
            </a:r>
          </a:p>
          <a:p>
            <a:pPr lvl="1" eaLnBrk="1" fontAlgn="auto" hangingPunct="1">
              <a:spcAft>
                <a:spcPts val="0"/>
              </a:spcAft>
              <a:defRPr/>
            </a:pPr>
            <a:r>
              <a:rPr lang="en-US" dirty="0"/>
              <a:t>An opening in the center of the iris.</a:t>
            </a:r>
          </a:p>
          <a:p>
            <a:pPr lvl="1" eaLnBrk="1" fontAlgn="auto" hangingPunct="1">
              <a:spcAft>
                <a:spcPts val="0"/>
              </a:spcAft>
              <a:defRPr/>
            </a:pPr>
            <a:r>
              <a:rPr lang="en-US" dirty="0"/>
              <a:t>Passage for light</a:t>
            </a:r>
            <a:r>
              <a:rPr lang="en-US" dirty="0" smtClean="0"/>
              <a:t>.</a:t>
            </a:r>
          </a:p>
          <a:p>
            <a:pPr eaLnBrk="1" fontAlgn="auto" hangingPunct="1">
              <a:spcAft>
                <a:spcPts val="0"/>
              </a:spcAft>
              <a:defRPr/>
            </a:pPr>
            <a:r>
              <a:rPr lang="en-US" dirty="0" smtClean="0"/>
              <a:t>Lens</a:t>
            </a:r>
          </a:p>
          <a:p>
            <a:pPr lvl="1" eaLnBrk="1" fontAlgn="auto" hangingPunct="1">
              <a:spcAft>
                <a:spcPts val="0"/>
              </a:spcAft>
              <a:defRPr/>
            </a:pPr>
            <a:r>
              <a:rPr lang="en-US" dirty="0"/>
              <a:t>Transparent </a:t>
            </a:r>
            <a:r>
              <a:rPr lang="en-US" dirty="0" smtClean="0"/>
              <a:t>disc shaped structure </a:t>
            </a:r>
            <a:r>
              <a:rPr lang="en-US" dirty="0"/>
              <a:t>located behind the iris and pupil.</a:t>
            </a:r>
          </a:p>
          <a:p>
            <a:pPr lvl="1" eaLnBrk="1" fontAlgn="auto" hangingPunct="1">
              <a:spcAft>
                <a:spcPts val="0"/>
              </a:spcAft>
              <a:defRPr/>
            </a:pPr>
            <a:r>
              <a:rPr lang="en-US" dirty="0"/>
              <a:t>Focuses light waves on to the retina.</a:t>
            </a:r>
          </a:p>
          <a:p>
            <a:pPr eaLnBrk="1" fontAlgn="auto" hangingPunct="1">
              <a:spcAft>
                <a:spcPts val="0"/>
              </a:spcAft>
              <a:defRPr/>
            </a:pPr>
            <a:endParaRPr lang="en-US" dirty="0"/>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dirty="0" smtClean="0">
                <a:effectLst>
                  <a:outerShdw blurRad="38100" dist="38100" dir="2700000" algn="tl">
                    <a:srgbClr val="C0C0C0"/>
                  </a:outerShdw>
                </a:effectLst>
              </a:rPr>
              <a:t>Eye</a:t>
            </a:r>
          </a:p>
        </p:txBody>
      </p:sp>
      <p:sp>
        <p:nvSpPr>
          <p:cNvPr id="79875" name="Rectangle 3"/>
          <p:cNvSpPr>
            <a:spLocks noGrp="1" noChangeArrowheads="1"/>
          </p:cNvSpPr>
          <p:nvPr>
            <p:ph idx="1"/>
          </p:nvPr>
        </p:nvSpPr>
        <p:spPr/>
        <p:txBody>
          <a:bodyPr/>
          <a:lstStyle/>
          <a:p>
            <a:pPr eaLnBrk="1" fontAlgn="auto" hangingPunct="1">
              <a:spcAft>
                <a:spcPts val="0"/>
              </a:spcAft>
              <a:buFont typeface="Arial" pitchFamily="34" charset="0"/>
              <a:buChar char="•"/>
              <a:defRPr/>
            </a:pPr>
            <a:r>
              <a:rPr lang="en-US" dirty="0" smtClean="0"/>
              <a:t>Retina</a:t>
            </a:r>
          </a:p>
          <a:p>
            <a:pPr lvl="1" eaLnBrk="1" fontAlgn="auto" hangingPunct="1">
              <a:spcAft>
                <a:spcPts val="0"/>
              </a:spcAft>
              <a:defRPr/>
            </a:pPr>
            <a:r>
              <a:rPr lang="en-US" dirty="0" smtClean="0"/>
              <a:t>Most inner layer of the eyeball.  Located under the sclera.</a:t>
            </a:r>
          </a:p>
          <a:p>
            <a:pPr lvl="1" eaLnBrk="1" fontAlgn="auto" hangingPunct="1">
              <a:spcAft>
                <a:spcPts val="0"/>
              </a:spcAft>
              <a:defRPr/>
            </a:pPr>
            <a:r>
              <a:rPr lang="en-US" dirty="0" smtClean="0"/>
              <a:t>Contains the photoreceptors that when stimulated by light generate nerve impulses which are then sent to the brain for interpretation.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Cross_Section_with_lens_cornea_iris"/>
          <p:cNvPicPr>
            <a:picLocks noGrp="1" noChangeAspect="1" noChangeArrowheads="1"/>
          </p:cNvPicPr>
          <p:nvPr>
            <p:ph/>
          </p:nvPr>
        </p:nvPicPr>
        <p:blipFill>
          <a:blip r:embed="rId3" cstate="print"/>
          <a:srcRect/>
          <a:stretch>
            <a:fillRect/>
          </a:stretch>
        </p:blipFill>
        <p:spPr bwMode="auto">
          <a:xfrm>
            <a:off x="1066800" y="228600"/>
            <a:ext cx="7304088" cy="59182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dirty="0" smtClean="0"/>
              <a:t>Touch</a:t>
            </a:r>
          </a:p>
        </p:txBody>
      </p:sp>
      <p:sp>
        <p:nvSpPr>
          <p:cNvPr id="31747" name="Rectangle 3"/>
          <p:cNvSpPr>
            <a:spLocks noGrp="1" noChangeArrowheads="1"/>
          </p:cNvSpPr>
          <p:nvPr>
            <p:ph idx="1"/>
          </p:nvPr>
        </p:nvSpPr>
        <p:spPr/>
        <p:txBody>
          <a:bodyPr/>
          <a:lstStyle/>
          <a:p>
            <a:pPr eaLnBrk="1" fontAlgn="auto" hangingPunct="1">
              <a:spcAft>
                <a:spcPts val="0"/>
              </a:spcAft>
              <a:buFont typeface="Arial" pitchFamily="34" charset="0"/>
              <a:buChar char="•"/>
              <a:defRPr/>
            </a:pPr>
            <a:r>
              <a:rPr lang="en-US" dirty="0" smtClean="0"/>
              <a:t>Touch is the detection of various amounts of pressure by the skin.  </a:t>
            </a:r>
          </a:p>
          <a:p>
            <a:pPr eaLnBrk="1" fontAlgn="auto" hangingPunct="1">
              <a:spcAft>
                <a:spcPts val="0"/>
              </a:spcAft>
              <a:buFont typeface="Arial" pitchFamily="34" charset="0"/>
              <a:buChar char="•"/>
              <a:defRPr/>
            </a:pPr>
            <a:r>
              <a:rPr lang="en-US" dirty="0" smtClean="0"/>
              <a:t>Nerve impulses are generated by cells that are sensitive to movement (mechanoreceptors) and sent to the brain for interpretation.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Skin</a:t>
            </a:r>
          </a:p>
        </p:txBody>
      </p:sp>
      <p:sp>
        <p:nvSpPr>
          <p:cNvPr id="92163" name="Rectangle 3"/>
          <p:cNvSpPr>
            <a:spLocks noGrp="1" noChangeArrowheads="1"/>
          </p:cNvSpPr>
          <p:nvPr>
            <p:ph idx="4294967295"/>
          </p:nvPr>
        </p:nvSpPr>
        <p:spPr/>
        <p:txBody>
          <a:bodyPr/>
          <a:lstStyle/>
          <a:p>
            <a:pPr eaLnBrk="1" fontAlgn="auto" hangingPunct="1">
              <a:lnSpc>
                <a:spcPct val="90000"/>
              </a:lnSpc>
              <a:spcAft>
                <a:spcPts val="0"/>
              </a:spcAft>
              <a:buFont typeface="Arial" pitchFamily="34" charset="0"/>
              <a:buChar char="•"/>
              <a:defRPr/>
            </a:pPr>
            <a:r>
              <a:rPr lang="en-US" sz="2800" smtClean="0"/>
              <a:t>The skin contains several different types of nerve receptors in the skin which are sensitive to deep pressure like poking or light touch.</a:t>
            </a:r>
          </a:p>
          <a:p>
            <a:pPr eaLnBrk="1" fontAlgn="auto" hangingPunct="1">
              <a:lnSpc>
                <a:spcPct val="90000"/>
              </a:lnSpc>
              <a:spcAft>
                <a:spcPts val="0"/>
              </a:spcAft>
              <a:buFont typeface="Arial" pitchFamily="34" charset="0"/>
              <a:buChar char="•"/>
              <a:defRPr/>
            </a:pPr>
            <a:r>
              <a:rPr lang="en-US" sz="2800" smtClean="0"/>
              <a:t>All regions of the skin are sensitive to touch.  The greatest number of touch receptors are found in the fingers, toes, and face.</a:t>
            </a:r>
          </a:p>
          <a:p>
            <a:pPr eaLnBrk="1" fontAlgn="auto" hangingPunct="1">
              <a:lnSpc>
                <a:spcPct val="90000"/>
              </a:lnSpc>
              <a:spcAft>
                <a:spcPts val="0"/>
              </a:spcAft>
              <a:buFont typeface="Arial" pitchFamily="34" charset="0"/>
              <a:buChar char="•"/>
              <a:defRPr/>
            </a:pPr>
            <a:r>
              <a:rPr lang="en-US" sz="2800" smtClean="0"/>
              <a:t>Once the nerve impulses for touch are generated, they are sent to the brain for interpretation.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036%20Cross%20section%20of%20skin"/>
          <p:cNvPicPr>
            <a:picLocks noGrp="1" noChangeAspect="1" noChangeArrowheads="1"/>
          </p:cNvPicPr>
          <p:nvPr>
            <p:ph/>
          </p:nvPr>
        </p:nvPicPr>
        <p:blipFill>
          <a:blip r:embed="rId3" cstate="print"/>
          <a:srcRect/>
          <a:stretch>
            <a:fillRect/>
          </a:stretch>
        </p:blipFill>
        <p:spPr bwMode="auto">
          <a:xfrm>
            <a:off x="304800" y="1143000"/>
            <a:ext cx="8512175" cy="46482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447800" y="609600"/>
            <a:ext cx="7496175" cy="685800"/>
          </a:xfrm>
        </p:spPr>
        <p:txBody>
          <a:bodyPr wrap="square" numCol="1" compatLnSpc="1">
            <a:prstTxWarp prst="textNoShape">
              <a:avLst/>
            </a:prstTxWarp>
            <a:normAutofit fontScale="90000"/>
          </a:bodyPr>
          <a:lstStyle/>
          <a:p>
            <a:pPr eaLnBrk="1" hangingPunct="1">
              <a:defRPr/>
            </a:pPr>
            <a:r>
              <a:rPr lang="en-US" smtClean="0">
                <a:effectLst>
                  <a:outerShdw blurRad="38100" dist="38100" dir="2700000" algn="tl">
                    <a:srgbClr val="C0C0C0"/>
                  </a:outerShdw>
                </a:effectLst>
              </a:rPr>
              <a:t>Disorders of the Special Senses</a:t>
            </a:r>
          </a:p>
        </p:txBody>
      </p:sp>
      <p:pic>
        <p:nvPicPr>
          <p:cNvPr id="44035" name="Picture 6" descr="8UPICAGTNTWICAUPSGFICA6YE2N0CA0ZVLB7CA2JO7TDCAGW26I2CAM9LQLNCAFTT608CAGUBR1SCAU41LMRCA374X9VCAPD6HRWCAY4XRR1CADJLJOSCASADN95CAWF8SWYCACNAYR0CA8Z1J0P"/>
          <p:cNvPicPr>
            <a:picLocks noGrp="1" noChangeAspect="1" noChangeArrowheads="1"/>
          </p:cNvPicPr>
          <p:nvPr>
            <p:ph sz="half" idx="1"/>
          </p:nvPr>
        </p:nvPicPr>
        <p:blipFill>
          <a:blip r:embed="rId3" cstate="print"/>
          <a:srcRect/>
          <a:stretch>
            <a:fillRect/>
          </a:stretch>
        </p:blipFill>
        <p:spPr bwMode="auto">
          <a:xfrm>
            <a:off x="1066800" y="1752600"/>
            <a:ext cx="3886200" cy="2927350"/>
          </a:xfrm>
          <a:noFill/>
        </p:spPr>
      </p:pic>
      <p:sp>
        <p:nvSpPr>
          <p:cNvPr id="97285" name="Rectangle 5"/>
          <p:cNvSpPr>
            <a:spLocks noGrp="1" noChangeArrowheads="1"/>
          </p:cNvSpPr>
          <p:nvPr>
            <p:ph type="body" sz="half" idx="2"/>
          </p:nvPr>
        </p:nvSpPr>
        <p:spPr>
          <a:xfrm>
            <a:off x="5105400" y="1295400"/>
            <a:ext cx="3810000" cy="4114800"/>
          </a:xfrm>
        </p:spPr>
        <p:txBody>
          <a:bodyPr wrap="square" numCol="1" anchor="t" anchorCtr="0" compatLnSpc="1">
            <a:prstTxWarp prst="textNoShape">
              <a:avLst/>
            </a:prstTxWarp>
          </a:bodyPr>
          <a:lstStyle/>
          <a:p>
            <a:pPr eaLnBrk="1" hangingPunct="1">
              <a:lnSpc>
                <a:spcPct val="90000"/>
              </a:lnSpc>
              <a:defRPr/>
            </a:pPr>
            <a:r>
              <a:rPr lang="en-US" sz="2400" smtClean="0">
                <a:effectLst>
                  <a:outerShdw blurRad="38100" dist="38100" dir="2700000" algn="tl">
                    <a:srgbClr val="C0C0C0"/>
                  </a:outerShdw>
                </a:effectLst>
              </a:rPr>
              <a:t>Conjunctivitis</a:t>
            </a:r>
          </a:p>
          <a:p>
            <a:pPr lvl="1" eaLnBrk="1" hangingPunct="1">
              <a:lnSpc>
                <a:spcPct val="90000"/>
              </a:lnSpc>
              <a:defRPr/>
            </a:pPr>
            <a:r>
              <a:rPr lang="en-US" sz="2000" smtClean="0">
                <a:effectLst>
                  <a:outerShdw blurRad="38100" dist="38100" dir="2700000" algn="tl">
                    <a:srgbClr val="C0C0C0"/>
                  </a:outerShdw>
                </a:effectLst>
              </a:rPr>
              <a:t>Conjunctivitis is the inflammation of the conjunctiva.</a:t>
            </a:r>
          </a:p>
          <a:p>
            <a:pPr lvl="1" eaLnBrk="1" hangingPunct="1">
              <a:lnSpc>
                <a:spcPct val="90000"/>
              </a:lnSpc>
              <a:defRPr/>
            </a:pPr>
            <a:r>
              <a:rPr lang="en-US" sz="2000" smtClean="0">
                <a:effectLst>
                  <a:outerShdw blurRad="38100" dist="38100" dir="2700000" algn="tl">
                    <a:srgbClr val="C0C0C0"/>
                  </a:outerShdw>
                </a:effectLst>
              </a:rPr>
              <a:t>Can be caused by viruses, bacteria, fungi, and allergies.  The most common cause is viral.</a:t>
            </a:r>
          </a:p>
          <a:p>
            <a:pPr lvl="1" eaLnBrk="1" hangingPunct="1">
              <a:lnSpc>
                <a:spcPct val="90000"/>
              </a:lnSpc>
              <a:defRPr/>
            </a:pPr>
            <a:r>
              <a:rPr lang="en-US" sz="2000" smtClean="0">
                <a:effectLst>
                  <a:outerShdw blurRad="38100" dist="38100" dir="2700000" algn="tl">
                    <a:srgbClr val="C0C0C0"/>
                  </a:outerShdw>
                </a:effectLst>
              </a:rPr>
              <a:t>”Pinkeye” is the  common term for conjunctivitis.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Nose</a:t>
            </a:r>
          </a:p>
        </p:txBody>
      </p:sp>
      <p:sp>
        <p:nvSpPr>
          <p:cNvPr id="81923" name="Rectangle 3"/>
          <p:cNvSpPr>
            <a:spLocks noGrp="1" noChangeArrowheads="1"/>
          </p:cNvSpPr>
          <p:nvPr>
            <p:ph idx="4294967295"/>
          </p:nvPr>
        </p:nvSpPr>
        <p:spPr/>
        <p:txBody>
          <a:bodyPr wrap="square" numCol="1" anchor="t" anchorCtr="0" compatLnSpc="1">
            <a:prstTxWarp prst="textNoShape">
              <a:avLst/>
            </a:prstTxWarp>
          </a:bodyPr>
          <a:lstStyle/>
          <a:p>
            <a:pPr eaLnBrk="1" hangingPunct="1">
              <a:lnSpc>
                <a:spcPct val="90000"/>
              </a:lnSpc>
              <a:defRPr/>
            </a:pPr>
            <a:r>
              <a:rPr lang="en-US" sz="2400" dirty="0" smtClean="0">
                <a:effectLst>
                  <a:outerShdw blurRad="38100" dist="38100" dir="2700000" algn="tl">
                    <a:srgbClr val="C0C0C0"/>
                  </a:outerShdw>
                </a:effectLst>
              </a:rPr>
              <a:t>In the upper part of the nasal cavity are specialized nerve cells called olfactory receptor cells.  The olfactory receptor cells contain hair called cilia to which the dissolved chemicals attach.</a:t>
            </a:r>
          </a:p>
          <a:p>
            <a:pPr eaLnBrk="1" hangingPunct="1">
              <a:lnSpc>
                <a:spcPct val="90000"/>
              </a:lnSpc>
              <a:defRPr/>
            </a:pPr>
            <a:r>
              <a:rPr lang="en-US" sz="2400" dirty="0" smtClean="0">
                <a:effectLst>
                  <a:outerShdw blurRad="38100" dist="38100" dir="2700000" algn="tl">
                    <a:srgbClr val="C0C0C0"/>
                  </a:outerShdw>
                </a:effectLst>
              </a:rPr>
              <a:t>Nerve impulses are transmitted from the olfactory receptors cells to the olfactory bulb, to the olfactory nerve to the brain where the sense of smell is interpreted.</a:t>
            </a:r>
          </a:p>
          <a:p>
            <a:pPr eaLnBrk="1" hangingPunct="1">
              <a:lnSpc>
                <a:spcPct val="90000"/>
              </a:lnSpc>
              <a:defRPr/>
            </a:pPr>
            <a:r>
              <a:rPr lang="en-US" sz="2400" dirty="0" smtClean="0">
                <a:effectLst>
                  <a:outerShdw blurRad="38100" dist="38100" dir="2700000" algn="tl">
                    <a:srgbClr val="C0C0C0"/>
                  </a:outerShdw>
                </a:effectLst>
              </a:rPr>
              <a:t>Basic smells include putrid (rotting food), pungent (spicy), floral (flowers), ethereal (medicine smell), and mint.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9600" y="228600"/>
            <a:ext cx="7793038" cy="776288"/>
          </a:xfrm>
        </p:spPr>
        <p:txBody>
          <a:bodyPr wrap="square" numCol="1" compatLnSpc="1">
            <a:prstTxWarp prst="textNoShape">
              <a:avLst/>
            </a:prstTxWarp>
            <a:normAutofit fontScale="90000"/>
          </a:bodyPr>
          <a:lstStyle/>
          <a:p>
            <a:pPr eaLnBrk="1" hangingPunct="1">
              <a:defRPr/>
            </a:pPr>
            <a:r>
              <a:rPr lang="en-US" dirty="0" smtClean="0">
                <a:effectLst>
                  <a:outerShdw blurRad="38100" dist="38100" dir="2700000" algn="tl">
                    <a:srgbClr val="C0C0C0"/>
                  </a:outerShdw>
                </a:effectLst>
              </a:rPr>
              <a:t>Middle Ear Infection (Otitis Media)</a:t>
            </a:r>
          </a:p>
        </p:txBody>
      </p:sp>
      <p:pic>
        <p:nvPicPr>
          <p:cNvPr id="45059" name="Picture 6" descr="1D5XCA10FOQACA6UE12BCAL8V2PWCATR7I9ACAXOEVADCAFO9ZJQCA2NZHYKCAD9GNLACAKSUQ08CA0QSK60CAT06NT2CAQC3BLSCADQO0G2CAODHTYECAXQ3KO9CAWG04UWCADPLYGHCAMQZRWS"/>
          <p:cNvPicPr>
            <a:picLocks noGrp="1" noChangeAspect="1" noChangeArrowheads="1"/>
          </p:cNvPicPr>
          <p:nvPr>
            <p:ph sz="half" idx="1"/>
          </p:nvPr>
        </p:nvPicPr>
        <p:blipFill>
          <a:blip r:embed="rId3" cstate="print"/>
          <a:srcRect/>
          <a:stretch>
            <a:fillRect/>
          </a:stretch>
        </p:blipFill>
        <p:spPr bwMode="auto">
          <a:xfrm>
            <a:off x="457200" y="3576638"/>
            <a:ext cx="2819400" cy="2797175"/>
          </a:xfrm>
          <a:noFill/>
        </p:spPr>
      </p:pic>
      <p:sp>
        <p:nvSpPr>
          <p:cNvPr id="100357" name="Rectangle 5"/>
          <p:cNvSpPr>
            <a:spLocks noGrp="1" noChangeArrowheads="1"/>
          </p:cNvSpPr>
          <p:nvPr>
            <p:ph type="body" sz="half" idx="2"/>
          </p:nvPr>
        </p:nvSpPr>
        <p:spPr>
          <a:xfrm>
            <a:off x="3276600" y="1219200"/>
            <a:ext cx="5715000" cy="5410200"/>
          </a:xfrm>
        </p:spPr>
        <p:txBody>
          <a:bodyPr>
            <a:normAutofit fontScale="62500" lnSpcReduction="20000"/>
          </a:bodyPr>
          <a:lstStyle/>
          <a:p>
            <a:pPr eaLnBrk="1" fontAlgn="auto" hangingPunct="1">
              <a:lnSpc>
                <a:spcPct val="90000"/>
              </a:lnSpc>
              <a:spcAft>
                <a:spcPts val="0"/>
              </a:spcAft>
              <a:buFont typeface="Arial" pitchFamily="34" charset="0"/>
              <a:buChar char="•"/>
              <a:defRPr/>
            </a:pPr>
            <a:r>
              <a:rPr lang="en-US" sz="4600" dirty="0" smtClean="0"/>
              <a:t>Causes of otitis media include anything that causes the Eustachian (auditory) tubes to become blocked, inflamed or irritated.</a:t>
            </a:r>
          </a:p>
          <a:p>
            <a:pPr lvl="1" eaLnBrk="1" fontAlgn="auto" hangingPunct="1">
              <a:lnSpc>
                <a:spcPct val="90000"/>
              </a:lnSpc>
              <a:spcAft>
                <a:spcPts val="0"/>
              </a:spcAft>
              <a:defRPr/>
            </a:pPr>
            <a:r>
              <a:rPr lang="en-US" sz="4000" dirty="0" smtClean="0"/>
              <a:t>Examples include colds, sinus infections, allergies, tobacco smoke or other irritants, babies who spend a lot of time drinking on his or her back.</a:t>
            </a:r>
          </a:p>
          <a:p>
            <a:pPr eaLnBrk="1" fontAlgn="auto" hangingPunct="1">
              <a:lnSpc>
                <a:spcPct val="90000"/>
              </a:lnSpc>
              <a:spcAft>
                <a:spcPts val="0"/>
              </a:spcAft>
              <a:buFont typeface="Arial" pitchFamily="34" charset="0"/>
              <a:buChar char="•"/>
              <a:defRPr/>
            </a:pPr>
            <a:r>
              <a:rPr lang="en-US" sz="4600" dirty="0" smtClean="0"/>
              <a:t>Most common symptom is earache</a:t>
            </a:r>
          </a:p>
          <a:p>
            <a:pPr eaLnBrk="1" fontAlgn="auto" hangingPunct="1">
              <a:lnSpc>
                <a:spcPct val="90000"/>
              </a:lnSpc>
              <a:spcAft>
                <a:spcPts val="0"/>
              </a:spcAft>
              <a:buFont typeface="Arial" pitchFamily="34" charset="0"/>
              <a:buChar char="•"/>
              <a:defRPr/>
            </a:pPr>
            <a:r>
              <a:rPr lang="en-US" sz="4600" dirty="0" smtClean="0"/>
              <a:t>Treatment includes antibiotics for </a:t>
            </a:r>
            <a:r>
              <a:rPr lang="en-US" sz="4600" dirty="0" err="1" smtClean="0"/>
              <a:t>bactierial</a:t>
            </a:r>
            <a:r>
              <a:rPr lang="en-US" sz="4600" dirty="0" smtClean="0"/>
              <a:t> infections, use of warm cloths and analgesics to relieve pain and possible surgery if ear infections recur frequently.</a:t>
            </a:r>
            <a:r>
              <a:rPr lang="en-US" sz="2300" dirty="0" smtClean="0"/>
              <a:t>	</a:t>
            </a:r>
            <a:r>
              <a:rPr lang="en-US" sz="2000"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93038" cy="776288"/>
          </a:xfrm>
        </p:spPr>
        <p:txBody>
          <a:bodyPr/>
          <a:lstStyle/>
          <a:p>
            <a:pPr eaLnBrk="1" hangingPunct="1">
              <a:defRPr/>
            </a:pPr>
            <a:r>
              <a:rPr lang="en-US" dirty="0" smtClean="0"/>
              <a:t>Deafness</a:t>
            </a:r>
            <a:endParaRPr lang="en-US" dirty="0"/>
          </a:p>
        </p:txBody>
      </p:sp>
      <p:sp>
        <p:nvSpPr>
          <p:cNvPr id="3" name="Content Placeholder 2"/>
          <p:cNvSpPr>
            <a:spLocks noGrp="1"/>
          </p:cNvSpPr>
          <p:nvPr>
            <p:ph sz="half" idx="1"/>
          </p:nvPr>
        </p:nvSpPr>
        <p:spPr>
          <a:xfrm>
            <a:off x="228600" y="1447800"/>
            <a:ext cx="5867400" cy="5105400"/>
          </a:xfrm>
        </p:spPr>
        <p:txBody>
          <a:bodyPr>
            <a:normAutofit fontScale="77500" lnSpcReduction="20000"/>
          </a:bodyPr>
          <a:lstStyle/>
          <a:p>
            <a:pPr eaLnBrk="1" hangingPunct="1">
              <a:defRPr/>
            </a:pPr>
            <a:r>
              <a:rPr lang="en-US" dirty="0">
                <a:effectLst/>
              </a:rPr>
              <a:t>Deafness is the complete or partial loss of hearing in one or both ears.  </a:t>
            </a:r>
          </a:p>
          <a:p>
            <a:pPr eaLnBrk="1" hangingPunct="1">
              <a:defRPr/>
            </a:pPr>
            <a:r>
              <a:rPr lang="en-US" dirty="0" smtClean="0">
                <a:effectLst/>
              </a:rPr>
              <a:t>May </a:t>
            </a:r>
            <a:r>
              <a:rPr lang="en-US" dirty="0">
                <a:effectLst/>
              </a:rPr>
              <a:t>be caused by a blockage of the sound waves through the middle ear by wax build up, foreign objects, tumors or other matter.  </a:t>
            </a:r>
            <a:endParaRPr lang="en-US" dirty="0" smtClean="0">
              <a:effectLst/>
            </a:endParaRPr>
          </a:p>
          <a:p>
            <a:pPr lvl="1" eaLnBrk="1" hangingPunct="1">
              <a:defRPr/>
            </a:pPr>
            <a:r>
              <a:rPr lang="en-US" dirty="0" smtClean="0">
                <a:effectLst/>
              </a:rPr>
              <a:t>This </a:t>
            </a:r>
            <a:r>
              <a:rPr lang="en-US" dirty="0">
                <a:effectLst/>
              </a:rPr>
              <a:t>type of deafness generally improves once the blockage is removed.  </a:t>
            </a:r>
            <a:endParaRPr lang="en-US" dirty="0" smtClean="0">
              <a:effectLst/>
            </a:endParaRPr>
          </a:p>
          <a:p>
            <a:pPr eaLnBrk="1" hangingPunct="1">
              <a:defRPr/>
            </a:pPr>
            <a:r>
              <a:rPr lang="en-US" dirty="0" smtClean="0">
                <a:effectLst/>
              </a:rPr>
              <a:t>Deafness </a:t>
            </a:r>
            <a:r>
              <a:rPr lang="en-US" dirty="0">
                <a:effectLst/>
              </a:rPr>
              <a:t>may also result from damage to the nerves or to the Organ of </a:t>
            </a:r>
            <a:r>
              <a:rPr lang="en-US" dirty="0" err="1">
                <a:effectLst/>
              </a:rPr>
              <a:t>Corti</a:t>
            </a:r>
            <a:r>
              <a:rPr lang="en-US" dirty="0">
                <a:effectLst/>
              </a:rPr>
              <a:t>.  </a:t>
            </a:r>
            <a:endParaRPr lang="en-US" dirty="0" smtClean="0">
              <a:effectLst/>
            </a:endParaRPr>
          </a:p>
          <a:p>
            <a:pPr lvl="1" eaLnBrk="1" hangingPunct="1">
              <a:defRPr/>
            </a:pPr>
            <a:r>
              <a:rPr lang="en-US" dirty="0" smtClean="0">
                <a:effectLst/>
              </a:rPr>
              <a:t>This </a:t>
            </a:r>
            <a:r>
              <a:rPr lang="en-US" dirty="0">
                <a:effectLst/>
              </a:rPr>
              <a:t>type of deafness is usually </a:t>
            </a:r>
            <a:r>
              <a:rPr lang="en-US" dirty="0" smtClean="0">
                <a:effectLst/>
              </a:rPr>
              <a:t>irreversible </a:t>
            </a:r>
            <a:r>
              <a:rPr lang="en-US" dirty="0">
                <a:effectLst/>
              </a:rPr>
              <a:t>and may progressively get worse.</a:t>
            </a:r>
          </a:p>
          <a:p>
            <a:pPr eaLnBrk="1" hangingPunct="1">
              <a:defRPr/>
            </a:pPr>
            <a:r>
              <a:rPr lang="en-US" dirty="0">
                <a:effectLst/>
              </a:rPr>
              <a:t>Treatment may include removal of the blockage, hearing aids, or cochlear implants</a:t>
            </a:r>
            <a:r>
              <a:rPr lang="en-US" dirty="0" smtClean="0">
                <a:effectLst/>
              </a:rPr>
              <a:t>.</a:t>
            </a:r>
            <a:endParaRPr lang="en-US" dirty="0">
              <a:effectLst/>
            </a:endParaRPr>
          </a:p>
        </p:txBody>
      </p:sp>
      <p:grpSp>
        <p:nvGrpSpPr>
          <p:cNvPr id="46084" name="Group 5"/>
          <p:cNvGrpSpPr>
            <a:grpSpLocks/>
          </p:cNvGrpSpPr>
          <p:nvPr/>
        </p:nvGrpSpPr>
        <p:grpSpPr bwMode="auto">
          <a:xfrm>
            <a:off x="5867400" y="1676400"/>
            <a:ext cx="3048000" cy="2319338"/>
            <a:chOff x="5867400" y="1676400"/>
            <a:chExt cx="3048000" cy="2319010"/>
          </a:xfrm>
        </p:grpSpPr>
        <p:pic>
          <p:nvPicPr>
            <p:cNvPr id="46085" name="Picture 2"/>
            <p:cNvPicPr>
              <a:picLocks noChangeAspect="1" noChangeArrowheads="1"/>
            </p:cNvPicPr>
            <p:nvPr/>
          </p:nvPicPr>
          <p:blipFill>
            <a:blip r:embed="rId2" cstate="print"/>
            <a:srcRect/>
            <a:stretch>
              <a:fillRect/>
            </a:stretch>
          </p:blipFill>
          <p:spPr bwMode="auto">
            <a:xfrm>
              <a:off x="5867400" y="1676400"/>
              <a:ext cx="3048000" cy="2286000"/>
            </a:xfrm>
            <a:prstGeom prst="rect">
              <a:avLst/>
            </a:prstGeom>
            <a:noFill/>
            <a:ln w="9525">
              <a:noFill/>
              <a:miter lim="800000"/>
              <a:headEnd/>
              <a:tailEnd/>
            </a:ln>
            <a:effectLst/>
          </p:spPr>
        </p:pic>
        <p:sp>
          <p:nvSpPr>
            <p:cNvPr id="46086" name="TextBox 4"/>
            <p:cNvSpPr txBox="1">
              <a:spLocks noChangeArrowheads="1"/>
            </p:cNvSpPr>
            <p:nvPr/>
          </p:nvSpPr>
          <p:spPr bwMode="auto">
            <a:xfrm>
              <a:off x="5954486" y="3733800"/>
              <a:ext cx="1447800" cy="261610"/>
            </a:xfrm>
            <a:prstGeom prst="rect">
              <a:avLst/>
            </a:prstGeom>
            <a:noFill/>
            <a:ln w="9525">
              <a:noFill/>
              <a:miter lim="800000"/>
              <a:headEnd/>
              <a:tailEnd/>
            </a:ln>
          </p:spPr>
          <p:txBody>
            <a:bodyPr>
              <a:spAutoFit/>
            </a:bodyPr>
            <a:lstStyle/>
            <a:p>
              <a:r>
                <a:rPr lang="en-US" sz="1100"/>
                <a:t>www.kidshealth.org</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50938" y="214313"/>
            <a:ext cx="7793037" cy="700087"/>
          </a:xfrm>
        </p:spPr>
        <p:txBody>
          <a:bodyPr wrap="square" numCol="1" compatLnSpc="1">
            <a:prstTxWarp prst="textNoShape">
              <a:avLst/>
            </a:prstTxWarp>
            <a:normAutofit fontScale="90000"/>
          </a:bodyPr>
          <a:lstStyle/>
          <a:p>
            <a:pPr eaLnBrk="1" hangingPunct="1">
              <a:defRPr/>
            </a:pPr>
            <a:r>
              <a:rPr lang="en-US" sz="4000" smtClean="0">
                <a:effectLst>
                  <a:outerShdw blurRad="38100" dist="38100" dir="2700000" algn="tl">
                    <a:srgbClr val="C0C0C0"/>
                  </a:outerShdw>
                </a:effectLst>
              </a:rPr>
              <a:t>Myopia</a:t>
            </a:r>
          </a:p>
        </p:txBody>
      </p:sp>
      <p:pic>
        <p:nvPicPr>
          <p:cNvPr id="47107" name="Picture 6" descr="10185"/>
          <p:cNvPicPr>
            <a:picLocks noGrp="1" noChangeAspect="1" noChangeArrowheads="1"/>
          </p:cNvPicPr>
          <p:nvPr>
            <p:ph sz="half" idx="1"/>
          </p:nvPr>
        </p:nvPicPr>
        <p:blipFill>
          <a:blip r:embed="rId3" cstate="print"/>
          <a:srcRect/>
          <a:stretch>
            <a:fillRect/>
          </a:stretch>
        </p:blipFill>
        <p:spPr bwMode="auto">
          <a:xfrm>
            <a:off x="0" y="1600200"/>
            <a:ext cx="4857750" cy="3886200"/>
          </a:xfrm>
          <a:noFill/>
        </p:spPr>
      </p:pic>
      <p:sp>
        <p:nvSpPr>
          <p:cNvPr id="108549" name="Rectangle 5"/>
          <p:cNvSpPr>
            <a:spLocks noGrp="1" noChangeArrowheads="1"/>
          </p:cNvSpPr>
          <p:nvPr>
            <p:ph type="body" sz="half" idx="2"/>
          </p:nvPr>
        </p:nvSpPr>
        <p:spPr>
          <a:xfrm>
            <a:off x="4876800" y="1600200"/>
            <a:ext cx="4038600" cy="4953000"/>
          </a:xfrm>
        </p:spPr>
        <p:txBody>
          <a:bodyPr>
            <a:noAutofit/>
          </a:bodyPr>
          <a:lstStyle/>
          <a:p>
            <a:pPr eaLnBrk="1" fontAlgn="auto" hangingPunct="1">
              <a:lnSpc>
                <a:spcPct val="80000"/>
              </a:lnSpc>
              <a:spcAft>
                <a:spcPts val="0"/>
              </a:spcAft>
              <a:buFont typeface="Arial" pitchFamily="34" charset="0"/>
              <a:buChar char="•"/>
              <a:defRPr/>
            </a:pPr>
            <a:r>
              <a:rPr lang="en-US" sz="2400" dirty="0" smtClean="0"/>
              <a:t>Nearsightedness; when a person sees near objects clearly and distant objects are blurred.  </a:t>
            </a:r>
          </a:p>
          <a:p>
            <a:pPr eaLnBrk="1" fontAlgn="auto" hangingPunct="1">
              <a:lnSpc>
                <a:spcPct val="80000"/>
              </a:lnSpc>
              <a:spcAft>
                <a:spcPts val="0"/>
              </a:spcAft>
              <a:buFont typeface="Arial" pitchFamily="34" charset="0"/>
              <a:buChar char="•"/>
              <a:defRPr/>
            </a:pPr>
            <a:r>
              <a:rPr lang="en-US" sz="2400" dirty="0" smtClean="0"/>
              <a:t>Occurs when the physical length of the eye is greater than the optical length.  </a:t>
            </a:r>
          </a:p>
          <a:p>
            <a:pPr eaLnBrk="1" fontAlgn="auto" hangingPunct="1">
              <a:lnSpc>
                <a:spcPct val="80000"/>
              </a:lnSpc>
              <a:spcAft>
                <a:spcPts val="0"/>
              </a:spcAft>
              <a:buFont typeface="Arial" pitchFamily="34" charset="0"/>
              <a:buChar char="•"/>
              <a:defRPr/>
            </a:pPr>
            <a:r>
              <a:rPr lang="en-US" sz="2400" dirty="0" smtClean="0"/>
              <a:t>Symptoms include blurred vision of distant objects, squinting, eyestrain, and sometimes headaches.</a:t>
            </a:r>
          </a:p>
          <a:p>
            <a:pPr eaLnBrk="1" fontAlgn="auto" hangingPunct="1">
              <a:lnSpc>
                <a:spcPct val="80000"/>
              </a:lnSpc>
              <a:spcAft>
                <a:spcPts val="0"/>
              </a:spcAft>
              <a:buFont typeface="Arial" pitchFamily="34" charset="0"/>
              <a:buChar char="•"/>
              <a:defRPr/>
            </a:pPr>
            <a:r>
              <a:rPr lang="en-US" sz="2400" dirty="0" smtClean="0"/>
              <a:t>Treated with concave lenses or LASIK surgery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a:xfrm>
            <a:off x="1150938" y="214313"/>
            <a:ext cx="7793037" cy="776287"/>
          </a:xfrm>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Hyperopia</a:t>
            </a:r>
          </a:p>
        </p:txBody>
      </p:sp>
      <p:pic>
        <p:nvPicPr>
          <p:cNvPr id="48131" name="Picture 7" descr="19511"/>
          <p:cNvPicPr>
            <a:picLocks noGrp="1" noChangeAspect="1" noChangeArrowheads="1"/>
          </p:cNvPicPr>
          <p:nvPr>
            <p:ph sz="half" idx="1"/>
          </p:nvPr>
        </p:nvPicPr>
        <p:blipFill>
          <a:blip r:embed="rId3" cstate="print"/>
          <a:srcRect/>
          <a:stretch>
            <a:fillRect/>
          </a:stretch>
        </p:blipFill>
        <p:spPr bwMode="auto">
          <a:xfrm>
            <a:off x="228600" y="1752600"/>
            <a:ext cx="4114800" cy="3292475"/>
          </a:xfrm>
          <a:noFill/>
        </p:spPr>
      </p:pic>
      <p:sp>
        <p:nvSpPr>
          <p:cNvPr id="111622" name="Rectangle 6"/>
          <p:cNvSpPr>
            <a:spLocks noGrp="1" noChangeArrowheads="1"/>
          </p:cNvSpPr>
          <p:nvPr>
            <p:ph type="body" sz="half" idx="2"/>
          </p:nvPr>
        </p:nvSpPr>
        <p:spPr>
          <a:xfrm>
            <a:off x="4495800" y="1600200"/>
            <a:ext cx="4419600" cy="4953000"/>
          </a:xfrm>
        </p:spPr>
        <p:txBody>
          <a:bodyPr/>
          <a:lstStyle/>
          <a:p>
            <a:pPr eaLnBrk="1" fontAlgn="auto" hangingPunct="1">
              <a:lnSpc>
                <a:spcPct val="90000"/>
              </a:lnSpc>
              <a:spcAft>
                <a:spcPts val="0"/>
              </a:spcAft>
              <a:buFont typeface="Arial" pitchFamily="34" charset="0"/>
              <a:buChar char="•"/>
              <a:defRPr/>
            </a:pPr>
            <a:r>
              <a:rPr lang="en-US" sz="2400" dirty="0" smtClean="0"/>
              <a:t>Farsightedness; when a person sees far objects clearly and near objects are blurred.</a:t>
            </a:r>
          </a:p>
          <a:p>
            <a:pPr eaLnBrk="1" fontAlgn="auto" hangingPunct="1">
              <a:lnSpc>
                <a:spcPct val="90000"/>
              </a:lnSpc>
              <a:spcAft>
                <a:spcPts val="0"/>
              </a:spcAft>
              <a:buFont typeface="Arial" pitchFamily="34" charset="0"/>
              <a:buChar char="•"/>
              <a:defRPr/>
            </a:pPr>
            <a:r>
              <a:rPr lang="en-US" sz="2400" dirty="0" smtClean="0"/>
              <a:t>Occurs when the physical length of the eyeball is too small or the focusing power of the lens is too weak.</a:t>
            </a:r>
          </a:p>
          <a:p>
            <a:pPr eaLnBrk="1" fontAlgn="auto" hangingPunct="1">
              <a:lnSpc>
                <a:spcPct val="90000"/>
              </a:lnSpc>
              <a:spcAft>
                <a:spcPts val="0"/>
              </a:spcAft>
              <a:buFont typeface="Arial" pitchFamily="34" charset="0"/>
              <a:buChar char="•"/>
              <a:defRPr/>
            </a:pPr>
            <a:r>
              <a:rPr lang="en-US" sz="2400" dirty="0" smtClean="0"/>
              <a:t>Symptoms include blurred vision of close objects, eye strain, aching eyes, and headaches while reading.</a:t>
            </a:r>
          </a:p>
          <a:p>
            <a:pPr eaLnBrk="1" fontAlgn="auto" hangingPunct="1">
              <a:lnSpc>
                <a:spcPct val="90000"/>
              </a:lnSpc>
              <a:spcAft>
                <a:spcPts val="0"/>
              </a:spcAft>
              <a:buFont typeface="Arial" pitchFamily="34" charset="0"/>
              <a:buChar char="•"/>
              <a:defRPr/>
            </a:pPr>
            <a:r>
              <a:rPr lang="en-US" sz="2400" dirty="0" smtClean="0"/>
              <a:t>Treated with convex lenses.</a:t>
            </a:r>
            <a:r>
              <a:rPr lang="en-US" sz="2400" dirty="0"/>
              <a:t> </a:t>
            </a:r>
            <a:r>
              <a:rPr lang="en-US" sz="2400" dirty="0" smtClean="0"/>
              <a:t> Surgical options also available.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76287"/>
          </a:xfrm>
        </p:spPr>
        <p:txBody>
          <a:bodyPr/>
          <a:lstStyle/>
          <a:p>
            <a:pPr eaLnBrk="1" hangingPunct="1">
              <a:defRPr/>
            </a:pPr>
            <a:r>
              <a:rPr lang="en-US" dirty="0" smtClean="0"/>
              <a:t>Presbyopia</a:t>
            </a:r>
            <a:endParaRPr lang="en-US" dirty="0"/>
          </a:p>
        </p:txBody>
      </p:sp>
      <p:sp>
        <p:nvSpPr>
          <p:cNvPr id="3" name="Content Placeholder 2"/>
          <p:cNvSpPr>
            <a:spLocks noGrp="1"/>
          </p:cNvSpPr>
          <p:nvPr>
            <p:ph sz="half" idx="1"/>
          </p:nvPr>
        </p:nvSpPr>
        <p:spPr>
          <a:xfrm>
            <a:off x="304800" y="1371600"/>
            <a:ext cx="5867400" cy="5486400"/>
          </a:xfrm>
        </p:spPr>
        <p:txBody>
          <a:bodyPr>
            <a:normAutofit fontScale="77500" lnSpcReduction="20000"/>
          </a:bodyPr>
          <a:lstStyle/>
          <a:p>
            <a:pPr eaLnBrk="1" hangingPunct="1">
              <a:defRPr/>
            </a:pPr>
            <a:r>
              <a:rPr lang="en-US" dirty="0" smtClean="0">
                <a:effectLst/>
              </a:rPr>
              <a:t>The </a:t>
            </a:r>
            <a:r>
              <a:rPr lang="en-US" dirty="0">
                <a:effectLst/>
              </a:rPr>
              <a:t>normal loss of accommodation power of the eye which occurs as a consequence of aging.  It occurs because the lens becomes less flexible and less able to bulge or accommodate for near vision.  </a:t>
            </a:r>
          </a:p>
          <a:p>
            <a:pPr eaLnBrk="1" hangingPunct="1">
              <a:defRPr/>
            </a:pPr>
            <a:r>
              <a:rPr lang="en-US" dirty="0">
                <a:effectLst/>
              </a:rPr>
              <a:t>Symptoms are similar to those of farsightedness and </a:t>
            </a:r>
            <a:r>
              <a:rPr lang="en-US" dirty="0" smtClean="0">
                <a:effectLst/>
              </a:rPr>
              <a:t>include:</a:t>
            </a:r>
          </a:p>
          <a:p>
            <a:pPr lvl="1" eaLnBrk="1" hangingPunct="1">
              <a:defRPr/>
            </a:pPr>
            <a:r>
              <a:rPr lang="en-US" dirty="0" smtClean="0">
                <a:effectLst/>
              </a:rPr>
              <a:t>blurring </a:t>
            </a:r>
            <a:r>
              <a:rPr lang="en-US" dirty="0">
                <a:effectLst/>
              </a:rPr>
              <a:t>of close </a:t>
            </a:r>
            <a:r>
              <a:rPr lang="en-US" dirty="0" smtClean="0">
                <a:effectLst/>
              </a:rPr>
              <a:t>objects</a:t>
            </a:r>
          </a:p>
          <a:p>
            <a:pPr lvl="1" eaLnBrk="1" hangingPunct="1">
              <a:defRPr/>
            </a:pPr>
            <a:r>
              <a:rPr lang="en-US" dirty="0" smtClean="0">
                <a:effectLst/>
              </a:rPr>
              <a:t>eye strain </a:t>
            </a:r>
          </a:p>
          <a:p>
            <a:pPr lvl="1" eaLnBrk="1" hangingPunct="1">
              <a:defRPr/>
            </a:pPr>
            <a:r>
              <a:rPr lang="en-US" dirty="0" smtClean="0">
                <a:effectLst/>
              </a:rPr>
              <a:t>holding </a:t>
            </a:r>
            <a:r>
              <a:rPr lang="en-US" dirty="0">
                <a:effectLst/>
              </a:rPr>
              <a:t>objects further from the face to </a:t>
            </a:r>
            <a:r>
              <a:rPr lang="en-US" dirty="0" smtClean="0">
                <a:effectLst/>
              </a:rPr>
              <a:t>focus</a:t>
            </a:r>
          </a:p>
          <a:p>
            <a:pPr lvl="1" eaLnBrk="1" hangingPunct="1">
              <a:defRPr/>
            </a:pPr>
            <a:r>
              <a:rPr lang="en-US" dirty="0" smtClean="0">
                <a:effectLst/>
              </a:rPr>
              <a:t>headaches </a:t>
            </a:r>
            <a:r>
              <a:rPr lang="en-US" dirty="0">
                <a:effectLst/>
              </a:rPr>
              <a:t>or fatigue from focusing on close objects.  </a:t>
            </a:r>
          </a:p>
          <a:p>
            <a:pPr eaLnBrk="1" hangingPunct="1">
              <a:defRPr/>
            </a:pPr>
            <a:r>
              <a:rPr lang="en-US" dirty="0">
                <a:effectLst/>
              </a:rPr>
              <a:t>Treatments may include the use of </a:t>
            </a:r>
            <a:r>
              <a:rPr lang="en-US" dirty="0" smtClean="0">
                <a:effectLst/>
              </a:rPr>
              <a:t>reading glasses or bifocals.</a:t>
            </a:r>
            <a:endParaRPr lang="en-US" dirty="0">
              <a:effectLst/>
            </a:endParaRPr>
          </a:p>
        </p:txBody>
      </p:sp>
      <p:pic>
        <p:nvPicPr>
          <p:cNvPr id="49156" name="Picture 2"/>
          <p:cNvPicPr>
            <a:picLocks noChangeAspect="1" noChangeArrowheads="1"/>
          </p:cNvPicPr>
          <p:nvPr/>
        </p:nvPicPr>
        <p:blipFill>
          <a:blip r:embed="rId2" cstate="print"/>
          <a:srcRect/>
          <a:stretch>
            <a:fillRect/>
          </a:stretch>
        </p:blipFill>
        <p:spPr bwMode="auto">
          <a:xfrm>
            <a:off x="6172200" y="3429000"/>
            <a:ext cx="27432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8689"/>
          <p:cNvPicPr>
            <a:picLocks noGrp="1" noChangeAspect="1" noChangeArrowheads="1"/>
          </p:cNvPicPr>
          <p:nvPr>
            <p:ph/>
          </p:nvPr>
        </p:nvPicPr>
        <p:blipFill>
          <a:blip r:embed="rId3" cstate="print"/>
          <a:srcRect/>
          <a:stretch>
            <a:fillRect/>
          </a:stretch>
        </p:blipFill>
        <p:spPr bwMode="auto">
          <a:xfrm>
            <a:off x="838200" y="1143000"/>
            <a:ext cx="7010400" cy="56070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Taste</a:t>
            </a:r>
          </a:p>
        </p:txBody>
      </p:sp>
      <p:sp>
        <p:nvSpPr>
          <p:cNvPr id="13315" name="Rectangle 3"/>
          <p:cNvSpPr>
            <a:spLocks noGrp="1" noChangeArrowheads="1"/>
          </p:cNvSpPr>
          <p:nvPr>
            <p:ph idx="1"/>
          </p:nvPr>
        </p:nvSpPr>
        <p:spPr/>
        <p:txBody>
          <a:bodyPr/>
          <a:lstStyle/>
          <a:p>
            <a:pPr eaLnBrk="1" fontAlgn="auto" hangingPunct="1">
              <a:spcAft>
                <a:spcPts val="0"/>
              </a:spcAft>
              <a:buFont typeface="Arial" pitchFamily="34" charset="0"/>
              <a:buChar char="•"/>
              <a:defRPr/>
            </a:pPr>
            <a:r>
              <a:rPr lang="en-US" dirty="0" smtClean="0"/>
              <a:t>Taste occurs when </a:t>
            </a:r>
            <a:r>
              <a:rPr lang="en-US" dirty="0"/>
              <a:t>specialized cells on the tongue </a:t>
            </a:r>
            <a:r>
              <a:rPr lang="en-US" dirty="0" smtClean="0"/>
              <a:t>(chemoreceptors) detect chemicals  resulting in nerve impulses which are sent to the brain for interpretation.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Mouth and Tongue</a:t>
            </a:r>
          </a:p>
        </p:txBody>
      </p:sp>
      <p:sp>
        <p:nvSpPr>
          <p:cNvPr id="87043" name="Rectangle 3"/>
          <p:cNvSpPr>
            <a:spLocks noGrp="1" noChangeArrowheads="1"/>
          </p:cNvSpPr>
          <p:nvPr>
            <p:ph idx="4294967295"/>
          </p:nvPr>
        </p:nvSpPr>
        <p:spPr/>
        <p:txBody>
          <a:bodyPr/>
          <a:lstStyle/>
          <a:p>
            <a:pPr eaLnBrk="1" fontAlgn="auto" hangingPunct="1">
              <a:lnSpc>
                <a:spcPct val="90000"/>
              </a:lnSpc>
              <a:spcAft>
                <a:spcPts val="0"/>
              </a:spcAft>
              <a:buFont typeface="Arial" pitchFamily="34" charset="0"/>
              <a:buChar char="•"/>
              <a:defRPr/>
            </a:pPr>
            <a:r>
              <a:rPr lang="en-US" sz="2400" dirty="0" smtClean="0"/>
              <a:t>The sense organs that detect dissolved chemicals for the sense of taste are the taste buds.  Taste buds are located in the tongue and throughout the mouth.  </a:t>
            </a:r>
          </a:p>
          <a:p>
            <a:pPr eaLnBrk="1" fontAlgn="auto" hangingPunct="1">
              <a:lnSpc>
                <a:spcPct val="90000"/>
              </a:lnSpc>
              <a:spcAft>
                <a:spcPts val="0"/>
              </a:spcAft>
              <a:buFont typeface="Arial" pitchFamily="34" charset="0"/>
              <a:buChar char="•"/>
              <a:defRPr/>
            </a:pPr>
            <a:r>
              <a:rPr lang="en-US" sz="2400" dirty="0" smtClean="0"/>
              <a:t>When the taste buds are stimulated by chemicals, they generate nerve impulses which are sent to the brain for interpretation.  </a:t>
            </a:r>
          </a:p>
          <a:p>
            <a:pPr eaLnBrk="1" fontAlgn="auto" hangingPunct="1">
              <a:lnSpc>
                <a:spcPct val="90000"/>
              </a:lnSpc>
              <a:spcAft>
                <a:spcPts val="0"/>
              </a:spcAft>
              <a:buFont typeface="Arial" pitchFamily="34" charset="0"/>
              <a:buChar char="•"/>
              <a:defRPr/>
            </a:pPr>
            <a:r>
              <a:rPr lang="en-US" sz="2400" dirty="0" smtClean="0"/>
              <a:t>There are five basic tastes, although they are not limited to specific parts of the tongue:  sweet (sugars and carbohydrates), sour (acids), salt (salt), bitter (caffeine) and umami (protein and amino acids).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427_f3"/>
          <p:cNvPicPr>
            <a:picLocks noGrp="1" noChangeAspect="1" noChangeArrowheads="1"/>
          </p:cNvPicPr>
          <p:nvPr>
            <p:ph/>
          </p:nvPr>
        </p:nvPicPr>
        <p:blipFill>
          <a:blip r:embed="rId3" cstate="print"/>
          <a:srcRect/>
          <a:stretch>
            <a:fillRect/>
          </a:stretch>
        </p:blipFill>
        <p:spPr bwMode="auto">
          <a:xfrm>
            <a:off x="1905000" y="990600"/>
            <a:ext cx="5689600" cy="51816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8686"/>
          <p:cNvPicPr>
            <a:picLocks noGrp="1" noChangeAspect="1" noChangeArrowheads="1"/>
          </p:cNvPicPr>
          <p:nvPr>
            <p:ph/>
          </p:nvPr>
        </p:nvPicPr>
        <p:blipFill>
          <a:blip r:embed="rId3" cstate="print"/>
          <a:srcRect/>
          <a:stretch>
            <a:fillRect/>
          </a:stretch>
        </p:blipFill>
        <p:spPr bwMode="auto">
          <a:xfrm>
            <a:off x="0" y="1143000"/>
            <a:ext cx="6781800" cy="5426075"/>
          </a:xfrm>
          <a:noFill/>
        </p:spPr>
      </p:pic>
      <p:pic>
        <p:nvPicPr>
          <p:cNvPr id="54274" name="Picture 2" descr="File:Taste bud.svg"/>
          <p:cNvPicPr>
            <a:picLocks noChangeAspect="1" noChangeArrowheads="1"/>
          </p:cNvPicPr>
          <p:nvPr/>
        </p:nvPicPr>
        <p:blipFill>
          <a:blip r:embed="rId4" cstate="print"/>
          <a:srcRect/>
          <a:stretch>
            <a:fillRect/>
          </a:stretch>
        </p:blipFill>
        <p:spPr bwMode="auto">
          <a:xfrm>
            <a:off x="4641850" y="0"/>
            <a:ext cx="450215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wrap="square" numCol="1" compatLnSpc="1">
            <a:prstTxWarp prst="textNoShape">
              <a:avLst/>
            </a:prstTxWarp>
          </a:bodyPr>
          <a:lstStyle/>
          <a:p>
            <a:pPr marL="838200" indent="-838200" eaLnBrk="1" hangingPunct="1">
              <a:defRPr/>
            </a:pPr>
            <a:r>
              <a:rPr lang="en-US" smtClean="0">
                <a:effectLst>
                  <a:outerShdw blurRad="38100" dist="38100" dir="2700000" algn="tl">
                    <a:srgbClr val="C0C0C0"/>
                  </a:outerShdw>
                </a:effectLst>
              </a:rPr>
              <a:t>Hearing</a:t>
            </a:r>
          </a:p>
        </p:txBody>
      </p:sp>
      <p:sp>
        <p:nvSpPr>
          <p:cNvPr id="21507" name="Rectangle 3"/>
          <p:cNvSpPr>
            <a:spLocks noGrp="1" noChangeArrowheads="1"/>
          </p:cNvSpPr>
          <p:nvPr>
            <p:ph idx="4294967295"/>
          </p:nvPr>
        </p:nvSpPr>
        <p:spPr/>
        <p:txBody>
          <a:bodyPr/>
          <a:lstStyle/>
          <a:p>
            <a:pPr eaLnBrk="1" fontAlgn="auto" hangingPunct="1">
              <a:spcAft>
                <a:spcPts val="0"/>
              </a:spcAft>
              <a:buFont typeface="Arial" pitchFamily="34" charset="0"/>
              <a:buChar char="•"/>
              <a:defRPr/>
            </a:pPr>
            <a:r>
              <a:rPr lang="en-US" dirty="0" smtClean="0"/>
              <a:t>Hearing involves the movement of sound vibrations through the ear until they reach a specialized region in the inner ear where nerve impulses are generated by cells that detect movement (mechanoreceptors).  These nerve impulses travel to the brain where they are interpreted as sound.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TotalTime>
  <Words>1357</Words>
  <Application>Microsoft Office PowerPoint</Application>
  <PresentationFormat>On-screen Show (4:3)</PresentationFormat>
  <Paragraphs>149</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Introduction to Health Science</vt:lpstr>
      <vt:lpstr>Description of the Special  Senses</vt:lpstr>
      <vt:lpstr>Nose</vt:lpstr>
      <vt:lpstr>Slide 4</vt:lpstr>
      <vt:lpstr>Taste</vt:lpstr>
      <vt:lpstr>Mouth and Tongue</vt:lpstr>
      <vt:lpstr>Slide 7</vt:lpstr>
      <vt:lpstr>Slide 8</vt:lpstr>
      <vt:lpstr>Hearing</vt:lpstr>
      <vt:lpstr>Slide 10</vt:lpstr>
      <vt:lpstr>Outer Ear</vt:lpstr>
      <vt:lpstr>Slide 12</vt:lpstr>
      <vt:lpstr>Middle Ear</vt:lpstr>
      <vt:lpstr>Slide 14</vt:lpstr>
      <vt:lpstr>Inner Ear</vt:lpstr>
      <vt:lpstr>Slide 16</vt:lpstr>
      <vt:lpstr>Vision</vt:lpstr>
      <vt:lpstr>Slide 18</vt:lpstr>
      <vt:lpstr>Eye</vt:lpstr>
      <vt:lpstr>Slide 20</vt:lpstr>
      <vt:lpstr>Slide 21</vt:lpstr>
      <vt:lpstr>Eye</vt:lpstr>
      <vt:lpstr>Eye</vt:lpstr>
      <vt:lpstr>Eye</vt:lpstr>
      <vt:lpstr>Slide 25</vt:lpstr>
      <vt:lpstr>Touch</vt:lpstr>
      <vt:lpstr>Skin</vt:lpstr>
      <vt:lpstr>Slide 28</vt:lpstr>
      <vt:lpstr>Disorders of the Special Senses</vt:lpstr>
      <vt:lpstr>Middle Ear Infection (Otitis Media)</vt:lpstr>
      <vt:lpstr>Deafness</vt:lpstr>
      <vt:lpstr>Myopia</vt:lpstr>
      <vt:lpstr>Hyperopia</vt:lpstr>
      <vt:lpstr>Presbyopia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Health Science</dc:title>
  <dc:creator>HP Authorized Customer</dc:creator>
  <cp:lastModifiedBy>Andrew Miller</cp:lastModifiedBy>
  <cp:revision>44</cp:revision>
  <dcterms:created xsi:type="dcterms:W3CDTF">2007-11-25T00:47:41Z</dcterms:created>
  <dcterms:modified xsi:type="dcterms:W3CDTF">2013-11-05T04:42:52Z</dcterms:modified>
</cp:coreProperties>
</file>